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34"/>
  </p:notesMasterIdLst>
  <p:handoutMasterIdLst>
    <p:handoutMasterId r:id="rId35"/>
  </p:handoutMasterIdLst>
  <p:sldIdLst>
    <p:sldId id="549" r:id="rId3"/>
    <p:sldId id="550" r:id="rId4"/>
    <p:sldId id="551" r:id="rId5"/>
    <p:sldId id="711" r:id="rId6"/>
    <p:sldId id="679" r:id="rId7"/>
    <p:sldId id="686" r:id="rId8"/>
    <p:sldId id="687" r:id="rId9"/>
    <p:sldId id="688" r:id="rId10"/>
    <p:sldId id="689" r:id="rId11"/>
    <p:sldId id="694" r:id="rId12"/>
    <p:sldId id="699" r:id="rId13"/>
    <p:sldId id="700" r:id="rId14"/>
    <p:sldId id="706" r:id="rId15"/>
    <p:sldId id="554" r:id="rId16"/>
    <p:sldId id="555" r:id="rId17"/>
    <p:sldId id="712" r:id="rId18"/>
    <p:sldId id="559" r:id="rId19"/>
    <p:sldId id="713" r:id="rId20"/>
    <p:sldId id="566" r:id="rId21"/>
    <p:sldId id="567" r:id="rId22"/>
    <p:sldId id="568" r:id="rId23"/>
    <p:sldId id="569" r:id="rId24"/>
    <p:sldId id="570" r:id="rId25"/>
    <p:sldId id="714" r:id="rId26"/>
    <p:sldId id="571" r:id="rId27"/>
    <p:sldId id="572" r:id="rId28"/>
    <p:sldId id="715" r:id="rId29"/>
    <p:sldId id="578" r:id="rId30"/>
    <p:sldId id="579" r:id="rId31"/>
    <p:sldId id="580" r:id="rId32"/>
    <p:sldId id="582" r:id="rId3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201" autoAdjust="0"/>
    <p:restoredTop sz="90929"/>
  </p:normalViewPr>
  <p:slideViewPr>
    <p:cSldViewPr>
      <p:cViewPr varScale="1">
        <p:scale>
          <a:sx n="88" d="100"/>
          <a:sy n="88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F07EC677-B742-47B9-8E08-0E2B1017D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44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C526574A-68C9-4D04-AE47-3E9329EC8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44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D774C85-0610-4E05-A6EC-9EB045BA3EA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0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0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473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23003428-8DF2-4F81-9255-454980D7904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1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1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0247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4806E22-DC1C-42E2-9C2B-593510B293E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24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24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938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4352A59-6E27-4191-B7C9-DBF92D1F4D7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3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3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184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2D4460A-ADE8-4318-81D7-106065824FE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44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4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782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A6DA8E8-3BFC-42B4-8F1D-6D2ADCF79D1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5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5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39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7FFFEED-7CA6-432F-9A74-0BBAB2D1174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6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6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7418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8613EB8-4AE7-4823-9C0B-B109D554451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7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7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865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707F-6BE9-4CCD-961C-E78E861D684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35B31-337F-4546-8CBC-34EA1ABEF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9E2F-1F73-4935-BB88-E3BE2B136990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631A-FC9F-4F9E-81F5-395820D94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65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ED73-7FEE-4FF5-BAF2-B5F9CB34249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A831E-D155-48C9-B1DA-0A2B0A425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66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676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24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0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49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85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0EDC-CBB2-4A3B-B101-4972C63F5F9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17372-DF38-4358-A5BF-DFA6B0726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10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832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4BA3-5326-40CF-8B5D-226098CB1F28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E19E-8BF6-4BD6-870C-7094B2D17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73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6611-0935-430E-B926-217386B15DE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0E2-1DE6-4328-89E3-FCC5A7B97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2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D234-ABC8-41DA-B9C8-74855137D596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32F1-6ACE-4439-911B-81D482C03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82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3DFE-A3B4-4BC8-8B6F-2D07F5CB037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8B3F-7DD7-4B9F-ABC9-025157C8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3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043-F12D-4D00-8E04-F8242F754B5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6BAF-40D7-4C72-B832-152F6C854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0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2455-E210-4634-AABF-8E6876CF5ADE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E1E1-47C7-4970-B112-DE9C1EE78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F7E4-C24B-4DC4-9CED-53186402673D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FB80-A0D0-4FEA-A0E0-977A4858D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7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50076-CA0A-49AA-94FF-F30785EC148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56BAE08-EEB8-420A-B5F4-615BB207AD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429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10: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Web Site Development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for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E-Commerce </a:t>
            </a:r>
            <a:br>
              <a:rPr lang="en-US" altLang="en-US" smtClean="0"/>
            </a:br>
            <a:r>
              <a:rPr lang="en-US" altLang="en-US" smtClean="0"/>
              <a:t>Payment Technologies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Payment technologies include:</a:t>
            </a:r>
          </a:p>
          <a:p>
            <a:pPr lvl="1" eaLnBrk="1" hangingPunct="1"/>
            <a:r>
              <a:rPr lang="en-US" altLang="en-US" smtClean="0"/>
              <a:t>Electronic Funds Transfer (EFT)</a:t>
            </a:r>
          </a:p>
          <a:p>
            <a:pPr lvl="1" eaLnBrk="1" hangingPunct="1"/>
            <a:r>
              <a:rPr lang="en-US" altLang="en-US" smtClean="0"/>
              <a:t>Payment gateways</a:t>
            </a:r>
          </a:p>
          <a:p>
            <a:pPr lvl="1" eaLnBrk="1" hangingPunct="1"/>
            <a:r>
              <a:rPr lang="en-US" altLang="en-US" smtClean="0"/>
              <a:t>3-D Secure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Secure Sockets Layer (SSL) /</a:t>
            </a:r>
            <a:br>
              <a:rPr lang="en-US" altLang="en-US" smtClean="0">
                <a:cs typeface="Times New Roman" panose="02020603050405020304" pitchFamily="18" charset="0"/>
              </a:rPr>
            </a:br>
            <a:r>
              <a:rPr lang="en-US" altLang="en-US" smtClean="0">
                <a:cs typeface="Times New Roman" panose="02020603050405020304" pitchFamily="18" charset="0"/>
              </a:rPr>
              <a:t>Transport Layer Security (TLS)</a:t>
            </a:r>
            <a:endParaRPr lang="en-US" altLang="en-US" smtClean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Not </a:t>
            </a:r>
            <a:r>
              <a:rPr lang="en-US" altLang="en-US" smtClean="0">
                <a:cs typeface="Times New Roman" panose="02020603050405020304" pitchFamily="18" charset="0"/>
              </a:rPr>
              <a:t>transaction methods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Used to secure transactions through encryption</a:t>
            </a:r>
          </a:p>
          <a:p>
            <a:pPr eaLnBrk="1" hangingPunct="1"/>
            <a:r>
              <a:rPr lang="en-US" altLang="en-US" smtClean="0"/>
              <a:t>Services provided: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Authentication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Data confidentiality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Data integrity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SSL/TLS and </a:t>
            </a:r>
            <a:br>
              <a:rPr lang="en-US" altLang="en-US" smtClean="0">
                <a:cs typeface="Times New Roman" panose="02020603050405020304" pitchFamily="18" charset="0"/>
              </a:rPr>
            </a:br>
            <a:r>
              <a:rPr lang="en-US" altLang="en-US" smtClean="0">
                <a:cs typeface="Times New Roman" panose="02020603050405020304" pitchFamily="18" charset="0"/>
              </a:rPr>
              <a:t>Public Key Infrastructure (PKI)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 need a certificate to enable host authentication before you can begin an SSL session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Public Key Infrastructure (PKI) – a </a:t>
            </a:r>
            <a:r>
              <a:rPr lang="en-US" altLang="en-US" smtClean="0"/>
              <a:t>collection of individuals, networks and computers that comprise the ability to authoritatively confirm the identity of a person, host or organization</a:t>
            </a:r>
          </a:p>
          <a:p>
            <a:pPr eaLnBrk="1" hangingPunct="1"/>
            <a:r>
              <a:rPr lang="en-US" altLang="en-US" smtClean="0"/>
              <a:t>PKI involves two elements:</a:t>
            </a:r>
          </a:p>
          <a:p>
            <a:pPr lvl="1" eaLnBrk="1" hangingPunct="1"/>
            <a:r>
              <a:rPr lang="en-US" altLang="en-US" smtClean="0"/>
              <a:t>Digital certificate </a:t>
            </a:r>
          </a:p>
          <a:p>
            <a:pPr lvl="1" eaLnBrk="1" hangingPunct="1"/>
            <a:r>
              <a:rPr lang="en-US" altLang="en-US" smtClean="0"/>
              <a:t>Certificate authority (CA)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Working in a Global Environment</a:t>
            </a:r>
            <a:r>
              <a:rPr lang="en-US" altLang="en-US" smtClean="0"/>
              <a:t>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 placing your business on the Web, you expand your audience to include anyone in the world with a browser and Internet access</a:t>
            </a:r>
          </a:p>
          <a:p>
            <a:pPr eaLnBrk="1" hangingPunct="1"/>
            <a:r>
              <a:rPr lang="en-US" altLang="en-US" smtClean="0"/>
              <a:t>Consider the level to which you will accommodate potential customers from countries outside yours</a:t>
            </a:r>
          </a:p>
          <a:p>
            <a:pPr lvl="1" eaLnBrk="1" hangingPunct="1"/>
            <a:r>
              <a:rPr lang="en-US" altLang="en-US" smtClean="0"/>
              <a:t>Issues to consider include:</a:t>
            </a:r>
          </a:p>
          <a:p>
            <a:pPr lvl="2" eaLnBrk="1" hangingPunct="1"/>
            <a:r>
              <a:rPr lang="en-US" altLang="en-US" smtClean="0"/>
              <a:t>Currency differences</a:t>
            </a:r>
          </a:p>
          <a:p>
            <a:pPr lvl="2" eaLnBrk="1" hangingPunct="1"/>
            <a:r>
              <a:rPr lang="en-US" altLang="en-US" smtClean="0"/>
              <a:t>International shipping </a:t>
            </a:r>
          </a:p>
          <a:p>
            <a:pPr lvl="2" eaLnBrk="1" hangingPunct="1"/>
            <a:r>
              <a:rPr lang="en-US" altLang="en-US" smtClean="0"/>
              <a:t>Language concerns</a:t>
            </a:r>
          </a:p>
          <a:p>
            <a:pPr lvl="2" eaLnBrk="1" hangingPunct="1"/>
            <a:r>
              <a:rPr lang="en-US" altLang="en-US" smtClean="0"/>
              <a:t>Relationship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Databases and Web Pages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Databases can store information about company inventory</a:t>
            </a:r>
          </a:p>
          <a:p>
            <a:pPr eaLnBrk="1" hangingPunct="1"/>
            <a:r>
              <a:rPr lang="en-US" altLang="en-US" smtClean="0"/>
              <a:t>Databases can store customer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Pages and CGI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66875"/>
            <a:ext cx="7924800" cy="48863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CGI can be used to help Web pages pass information to and from databases</a:t>
            </a:r>
          </a:p>
          <a:p>
            <a:pPr eaLnBrk="1" hangingPunct="1"/>
            <a:r>
              <a:rPr lang="en-US" altLang="en-US" sz="2000" smtClean="0"/>
              <a:t>Examples of CGI technology include:</a:t>
            </a:r>
          </a:p>
          <a:p>
            <a:pPr lvl="1" eaLnBrk="1" hangingPunct="1"/>
            <a:r>
              <a:rPr lang="en-US" altLang="en-US" sz="2000" smtClean="0"/>
              <a:t>Perl</a:t>
            </a:r>
          </a:p>
          <a:p>
            <a:pPr lvl="1" eaLnBrk="1" hangingPunct="1"/>
            <a:r>
              <a:rPr lang="en-US" altLang="en-US" sz="2000" smtClean="0"/>
              <a:t>PHP Hypertext Preprocessor (PHP)</a:t>
            </a:r>
          </a:p>
          <a:p>
            <a:pPr lvl="1" eaLnBrk="1" hangingPunct="1"/>
            <a:r>
              <a:rPr lang="en-US" altLang="en-US" sz="2000" smtClean="0"/>
              <a:t>Active Server Pages (ASP) and .NET</a:t>
            </a:r>
          </a:p>
          <a:p>
            <a:pPr lvl="1" eaLnBrk="1" hangingPunct="1"/>
            <a:r>
              <a:rPr lang="en-US" altLang="en-US" sz="2000" smtClean="0"/>
              <a:t>JavaServer Pages (JSP)</a:t>
            </a:r>
          </a:p>
          <a:p>
            <a:pPr lvl="1" eaLnBrk="1" hangingPunct="1"/>
            <a:r>
              <a:rPr lang="en-US" altLang="en-US" sz="2000" smtClean="0"/>
              <a:t>ColdFusion</a:t>
            </a:r>
          </a:p>
          <a:p>
            <a:pPr lvl="1" eaLnBrk="1" hangingPunct="1"/>
            <a:r>
              <a:rPr lang="en-US" altLang="en-US" sz="2000" smtClean="0"/>
              <a:t>Python</a:t>
            </a:r>
          </a:p>
          <a:p>
            <a:pPr lvl="1" eaLnBrk="1" hangingPunct="1"/>
            <a:r>
              <a:rPr lang="en-US" altLang="en-US" sz="2000" smtClean="0"/>
              <a:t>Django</a:t>
            </a:r>
          </a:p>
          <a:p>
            <a:pPr lvl="1" eaLnBrk="1" hangingPunct="1"/>
            <a:r>
              <a:rPr lang="en-US" altLang="en-US" sz="2000" smtClean="0"/>
              <a:t>Ajax</a:t>
            </a:r>
          </a:p>
          <a:p>
            <a:pPr lvl="1" eaLnBrk="1" hangingPunct="1"/>
            <a:r>
              <a:rPr lang="en-US" altLang="en-US" sz="2000" smtClean="0"/>
              <a:t>Ruby</a:t>
            </a:r>
          </a:p>
          <a:p>
            <a:pPr lvl="1"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Optimizing the Impact </a:t>
            </a:r>
            <a:br>
              <a:rPr lang="en-US" altLang="en-US" smtClean="0"/>
            </a:br>
            <a:r>
              <a:rPr lang="en-US" altLang="en-US" smtClean="0"/>
              <a:t>of the Web Page</a:t>
            </a:r>
          </a:p>
        </p:txBody>
      </p:sp>
      <p:sp>
        <p:nvSpPr>
          <p:cNvPr id="229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SEO techniques are designed to get Web pages to conform to the expectations of search engine applications</a:t>
            </a:r>
          </a:p>
          <a:p>
            <a:r>
              <a:rPr lang="en-US" altLang="en-US" sz="2000" smtClean="0"/>
              <a:t>Search engine companies consider:</a:t>
            </a:r>
          </a:p>
          <a:p>
            <a:pPr lvl="1"/>
            <a:r>
              <a:rPr lang="en-US" altLang="en-US" sz="2000" smtClean="0"/>
              <a:t>How many hyperlinks from other sites point to a page</a:t>
            </a:r>
          </a:p>
          <a:p>
            <a:pPr lvl="1"/>
            <a:r>
              <a:rPr lang="en-US" altLang="en-US" sz="2000" smtClean="0"/>
              <a:t>How informative a page is</a:t>
            </a:r>
          </a:p>
          <a:p>
            <a:pPr lvl="1"/>
            <a:r>
              <a:rPr lang="en-US" altLang="en-US" sz="2000" smtClean="0"/>
              <a:t>How well a page's code is structured</a:t>
            </a:r>
          </a:p>
          <a:p>
            <a:pPr lvl="1"/>
            <a:r>
              <a:rPr lang="en-US" altLang="en-US" sz="2000" smtClean="0"/>
              <a:t>How often the content on the page is updated</a:t>
            </a:r>
          </a:p>
          <a:p>
            <a:r>
              <a:rPr lang="en-US" altLang="en-US" sz="2000" smtClean="0"/>
              <a:t>As you optimize pages for SEO, you should:</a:t>
            </a:r>
          </a:p>
          <a:p>
            <a:pPr lvl="1"/>
            <a:r>
              <a:rPr lang="en-US" altLang="en-US" sz="2000" smtClean="0"/>
              <a:t>Use properly validated HTML code</a:t>
            </a:r>
          </a:p>
          <a:p>
            <a:pPr lvl="1"/>
            <a:r>
              <a:rPr lang="en-US" altLang="en-US" sz="2000" smtClean="0"/>
              <a:t>Apply Cascading Style Sheets (CSS)</a:t>
            </a:r>
          </a:p>
          <a:p>
            <a:pPr lvl="1"/>
            <a:r>
              <a:rPr lang="en-US" altLang="en-US" sz="2000" smtClean="0"/>
              <a:t>Structure pages correctly</a:t>
            </a:r>
          </a:p>
          <a:p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Front-End Issues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467600" cy="5181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Web page is an interface that should:</a:t>
            </a:r>
          </a:p>
          <a:p>
            <a:pPr lvl="1" eaLnBrk="1" hangingPunct="1"/>
            <a:r>
              <a:rPr lang="en-US" altLang="en-US" sz="2000" smtClean="0"/>
              <a:t>Be accessible by all users</a:t>
            </a:r>
          </a:p>
          <a:p>
            <a:pPr lvl="1" eaLnBrk="1" hangingPunct="1"/>
            <a:r>
              <a:rPr lang="en-US" altLang="en-US" sz="2000" smtClean="0"/>
              <a:t>Incorporate appealing images and graphical elements</a:t>
            </a:r>
          </a:p>
          <a:p>
            <a:pPr lvl="1" eaLnBrk="1" hangingPunct="1"/>
            <a:r>
              <a:rPr lang="en-US" altLang="en-US" sz="2000" smtClean="0"/>
              <a:t>Include constantly updated hyperlinks</a:t>
            </a:r>
          </a:p>
          <a:p>
            <a:pPr lvl="1" eaLnBrk="1" hangingPunct="1"/>
            <a:r>
              <a:rPr lang="en-US" altLang="en-US" sz="2000" smtClean="0"/>
              <a:t>Use tables wisely </a:t>
            </a:r>
          </a:p>
          <a:p>
            <a:pPr lvl="1" eaLnBrk="1" hangingPunct="1"/>
            <a:r>
              <a:rPr lang="en-US" altLang="en-US" sz="2000" smtClean="0"/>
              <a:t>Present carefully designed Web forms</a:t>
            </a:r>
          </a:p>
          <a:p>
            <a:pPr lvl="1" eaLnBrk="1" hangingPunct="1"/>
            <a:r>
              <a:rPr lang="en-US" altLang="en-US" sz="2000" smtClean="0"/>
              <a:t>Connect pages to databases securely </a:t>
            </a:r>
          </a:p>
          <a:p>
            <a:pPr lvl="1" eaLnBrk="1" hangingPunct="1"/>
            <a:r>
              <a:rPr lang="en-US" altLang="en-US" sz="2000" smtClean="0"/>
              <a:t>Use the most current technologies appropriate for the page</a:t>
            </a:r>
          </a:p>
          <a:p>
            <a:pPr lvl="1" eaLnBrk="1" hangingPunct="1"/>
            <a:r>
              <a:rPr lang="en-US" altLang="en-US" sz="2000" smtClean="0"/>
              <a:t>Use images sparingly</a:t>
            </a:r>
          </a:p>
          <a:p>
            <a:pPr lvl="1" eaLnBrk="1" hangingPunct="1"/>
            <a:r>
              <a:rPr lang="en-US" altLang="en-US" sz="2000" smtClean="0"/>
              <a:t>Be easily navigable and without dead ends</a:t>
            </a:r>
          </a:p>
          <a:p>
            <a:pPr lvl="1" eaLnBrk="1" hangingPunct="1"/>
            <a:r>
              <a:rPr lang="en-US" altLang="en-US" sz="2000" smtClean="0"/>
              <a:t>Include alternative navigation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Site Maps</a:t>
            </a:r>
          </a:p>
        </p:txBody>
      </p:sp>
      <p:sp>
        <p:nvSpPr>
          <p:cNvPr id="231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Allow visitors to view a summary of your Web site's structure</a:t>
            </a:r>
          </a:p>
          <a:p>
            <a:r>
              <a:rPr lang="en-US" altLang="en-US" smtClean="0"/>
              <a:t>A useful site map is the product of proper site planning</a:t>
            </a:r>
          </a:p>
          <a:p>
            <a:r>
              <a:rPr lang="en-US" altLang="en-US" smtClean="0"/>
              <a:t>Useful site maps include:</a:t>
            </a:r>
          </a:p>
          <a:p>
            <a:pPr lvl="1"/>
            <a:r>
              <a:rPr lang="en-US" altLang="en-US" smtClean="0"/>
              <a:t>Topical hierarchy </a:t>
            </a:r>
          </a:p>
          <a:p>
            <a:pPr lvl="1"/>
            <a:r>
              <a:rPr lang="en-US" altLang="en-US" smtClean="0"/>
              <a:t>Aptly named site sections </a:t>
            </a:r>
          </a:p>
          <a:p>
            <a:pPr lvl="1"/>
            <a:r>
              <a:rPr lang="en-US" altLang="en-US" smtClean="0"/>
              <a:t>Search capability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Creative Design </a:t>
            </a:r>
            <a:br>
              <a:rPr lang="en-US" altLang="en-US" smtClean="0"/>
            </a:br>
            <a:r>
              <a:rPr lang="en-US" altLang="en-US" smtClean="0"/>
              <a:t>and Branding Standards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95450"/>
            <a:ext cx="7924800" cy="4781550"/>
          </a:xfrm>
        </p:spPr>
        <p:txBody>
          <a:bodyPr/>
          <a:lstStyle/>
          <a:p>
            <a:pPr eaLnBrk="1" hangingPunct="1"/>
            <a:r>
              <a:rPr lang="en-US" altLang="en-US" smtClean="0"/>
              <a:t>A Web page is often part of a larger marketing and sales strategy</a:t>
            </a:r>
          </a:p>
          <a:p>
            <a:pPr lvl="1" eaLnBrk="1" hangingPunct="1"/>
            <a:r>
              <a:rPr lang="en-US" altLang="en-US" smtClean="0"/>
              <a:t>Creating and ensuring brand recognition (name recognition)</a:t>
            </a:r>
          </a:p>
          <a:p>
            <a:pPr lvl="1" eaLnBrk="1" hangingPunct="1"/>
            <a:r>
              <a:rPr lang="en-US" altLang="en-US" smtClean="0"/>
              <a:t>Presenting a strong message</a:t>
            </a:r>
          </a:p>
          <a:p>
            <a:pPr eaLnBrk="1" hangingPunct="1"/>
            <a:r>
              <a:rPr lang="en-US" altLang="en-US" smtClean="0"/>
              <a:t>A Web page allows you to develop:</a:t>
            </a:r>
          </a:p>
          <a:p>
            <a:pPr lvl="1" eaLnBrk="1" hangingPunct="1"/>
            <a:r>
              <a:rPr lang="en-US" altLang="en-US" smtClean="0"/>
              <a:t>A market</a:t>
            </a:r>
          </a:p>
          <a:p>
            <a:pPr lvl="1" eaLnBrk="1" hangingPunct="1"/>
            <a:r>
              <a:rPr lang="en-US" altLang="en-US" smtClean="0"/>
              <a:t>Mind share</a:t>
            </a:r>
          </a:p>
          <a:p>
            <a:pPr lvl="1" eaLnBrk="1" hangingPunct="1"/>
            <a:r>
              <a:rPr lang="en-US" altLang="en-US" smtClean="0"/>
              <a:t>A brand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10 Objectives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Develop a business Web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Discuss the three e-commerce models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the relationship between Internet marketing and search engine optimization (SEO)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payment models used in e-commerce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issues related to working in a global environment</a:t>
            </a:r>
          </a:p>
          <a:p>
            <a:pPr eaLnBrk="1" hangingPunct="1"/>
            <a:r>
              <a:rPr lang="en-US" altLang="en-US" sz="2000" smtClean="0"/>
              <a:t>Explore the relationship between databases and Web pages</a:t>
            </a:r>
          </a:p>
          <a:p>
            <a:pPr eaLnBrk="1" hangingPunct="1"/>
            <a:r>
              <a:rPr lang="en-US" altLang="en-US" sz="2000" smtClean="0"/>
              <a:t>Discuss ways to optimize the impact of the Web page</a:t>
            </a:r>
          </a:p>
          <a:p>
            <a:pPr eaLnBrk="1" hangingPunct="1"/>
            <a:r>
              <a:rPr lang="en-US" altLang="en-US" sz="2000" smtClean="0"/>
              <a:t>Identify Web page front-end design issues</a:t>
            </a:r>
          </a:p>
          <a:p>
            <a:pPr eaLnBrk="1" hangingPunct="1"/>
            <a:r>
              <a:rPr lang="en-US" altLang="en-US" sz="2000" smtClean="0"/>
              <a:t>Identify file formats for use in Web pages</a:t>
            </a:r>
          </a:p>
          <a:p>
            <a:pPr eaLnBrk="1" hangingPunct="1"/>
            <a:r>
              <a:rPr lang="en-US" altLang="en-US" sz="2000" smtClean="0"/>
              <a:t>Identify Web page back-end resource issues</a:t>
            </a:r>
          </a:p>
          <a:p>
            <a:pPr eaLnBrk="1" hangingPunct="1"/>
            <a:r>
              <a:rPr lang="en-US" altLang="en-US" sz="2000" smtClean="0"/>
              <a:t>Calculate bandwidth and download time</a:t>
            </a:r>
          </a:p>
          <a:p>
            <a:pPr eaLnBrk="1" hangingPunct="1"/>
            <a:r>
              <a:rPr lang="en-US" altLang="en-US" sz="2000" smtClean="0"/>
              <a:t>Name Web page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Creative Design </a:t>
            </a:r>
            <a:br>
              <a:rPr lang="en-US" altLang="en-US" smtClean="0"/>
            </a:br>
            <a:r>
              <a:rPr lang="en-US" altLang="en-US" smtClean="0"/>
              <a:t>and Branding Standards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33550"/>
            <a:ext cx="7696200" cy="4895850"/>
          </a:xfrm>
        </p:spPr>
        <p:txBody>
          <a:bodyPr/>
          <a:lstStyle/>
          <a:p>
            <a:pPr eaLnBrk="1" hangingPunct="1"/>
            <a:r>
              <a:rPr lang="en-US" altLang="en-US" smtClean="0"/>
              <a:t>Design and branding standards meetings focus on the following:</a:t>
            </a:r>
          </a:p>
          <a:p>
            <a:pPr lvl="1" eaLnBrk="1" hangingPunct="1"/>
            <a:r>
              <a:rPr lang="en-US" altLang="en-US" smtClean="0"/>
              <a:t>Target markets</a:t>
            </a:r>
          </a:p>
          <a:p>
            <a:pPr lvl="1" eaLnBrk="1" hangingPunct="1"/>
            <a:r>
              <a:rPr lang="en-US" altLang="en-US" smtClean="0"/>
              <a:t>Market messages</a:t>
            </a:r>
          </a:p>
          <a:p>
            <a:pPr lvl="1" eaLnBrk="1" hangingPunct="1"/>
            <a:r>
              <a:rPr lang="en-US" altLang="en-US" smtClean="0"/>
              <a:t>Media choices</a:t>
            </a:r>
          </a:p>
          <a:p>
            <a:pPr lvl="1" eaLnBrk="1" hangingPunct="1"/>
            <a:r>
              <a:rPr lang="en-US" altLang="en-US" smtClean="0"/>
              <a:t>Color combinations</a:t>
            </a:r>
          </a:p>
          <a:p>
            <a:pPr lvl="1" eaLnBrk="1" hangingPunct="1"/>
            <a:r>
              <a:rPr lang="en-US" altLang="en-US" smtClean="0"/>
              <a:t>Sales strategies</a:t>
            </a:r>
          </a:p>
          <a:p>
            <a:pPr lvl="1" eaLnBrk="1" hangingPunct="1"/>
            <a:r>
              <a:rPr lang="en-US" altLang="en-US" smtClean="0"/>
              <a:t>Technologies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Creative Design </a:t>
            </a:r>
            <a:br>
              <a:rPr lang="en-US" altLang="en-US" smtClean="0"/>
            </a:br>
            <a:r>
              <a:rPr lang="en-US" altLang="en-US" smtClean="0"/>
              <a:t>and Branding Standards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33550"/>
            <a:ext cx="7924800" cy="4895850"/>
          </a:xfrm>
        </p:spPr>
        <p:txBody>
          <a:bodyPr/>
          <a:lstStyle/>
          <a:p>
            <a:pPr eaLnBrk="1" hangingPunct="1"/>
            <a:r>
              <a:rPr lang="en-US" altLang="en-US" smtClean="0"/>
              <a:t>Audience development techniques include:</a:t>
            </a:r>
          </a:p>
          <a:p>
            <a:pPr lvl="1" eaLnBrk="1" hangingPunct="1"/>
            <a:r>
              <a:rPr lang="en-US" altLang="en-US" smtClean="0"/>
              <a:t>Flash, Java</a:t>
            </a:r>
          </a:p>
          <a:p>
            <a:pPr lvl="1" eaLnBrk="1" hangingPunct="1"/>
            <a:r>
              <a:rPr lang="en-US" altLang="en-US" smtClean="0"/>
              <a:t>Unique Web site features</a:t>
            </a:r>
          </a:p>
          <a:p>
            <a:pPr lvl="1" eaLnBrk="1" hangingPunct="1"/>
            <a:r>
              <a:rPr lang="en-US" altLang="en-US" smtClean="0"/>
              <a:t>Company logos</a:t>
            </a:r>
          </a:p>
          <a:p>
            <a:pPr lvl="1" eaLnBrk="1" hangingPunct="1"/>
            <a:r>
              <a:rPr lang="en-US" altLang="en-US" smtClean="0"/>
              <a:t>Strategies developed by sales and marketing</a:t>
            </a:r>
          </a:p>
          <a:p>
            <a:pPr lvl="1" eaLnBrk="1" hangingPunct="1"/>
            <a:r>
              <a:rPr lang="en-US" altLang="en-US" smtClean="0"/>
              <a:t>Push and pull technologies</a:t>
            </a:r>
          </a:p>
          <a:p>
            <a:pPr lvl="1" eaLnBrk="1" hangingPunct="1"/>
            <a:r>
              <a:rPr lang="en-US" altLang="en-US" smtClean="0"/>
              <a:t>Visitor tracking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Portals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Web site that acts as a centralized access point for additional Web sites</a:t>
            </a:r>
          </a:p>
          <a:p>
            <a:pPr lvl="1" eaLnBrk="1" hangingPunct="1"/>
            <a:r>
              <a:rPr lang="en-US" altLang="en-US" smtClean="0"/>
              <a:t>Portal types:</a:t>
            </a:r>
          </a:p>
          <a:p>
            <a:pPr lvl="2" eaLnBrk="1" hangingPunct="1"/>
            <a:r>
              <a:rPr lang="en-US" altLang="en-US" smtClean="0"/>
              <a:t>Vertical</a:t>
            </a:r>
          </a:p>
          <a:p>
            <a:pPr lvl="2" eaLnBrk="1" hangingPunct="1"/>
            <a:r>
              <a:rPr lang="en-US" altLang="en-US" smtClean="0"/>
              <a:t>Horizontal</a:t>
            </a:r>
          </a:p>
          <a:p>
            <a:pPr eaLnBrk="1" hangingPunct="1"/>
            <a:r>
              <a:rPr lang="en-US" altLang="en-US" smtClean="0"/>
              <a:t>Portal benefits:</a:t>
            </a:r>
          </a:p>
          <a:p>
            <a:pPr lvl="1" eaLnBrk="1" hangingPunct="1"/>
            <a:r>
              <a:rPr lang="en-US" altLang="en-US" smtClean="0"/>
              <a:t>Directs users to the best sites</a:t>
            </a:r>
          </a:p>
          <a:p>
            <a:pPr lvl="1" eaLnBrk="1" hangingPunct="1"/>
            <a:r>
              <a:rPr lang="en-US" altLang="en-US" smtClean="0"/>
              <a:t>Attracts users to products</a:t>
            </a:r>
          </a:p>
          <a:p>
            <a:pPr lvl="1" eaLnBrk="1" hangingPunct="1"/>
            <a:r>
              <a:rPr lang="en-US" altLang="en-US" smtClean="0"/>
              <a:t>Improves brand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Wiki Site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04975"/>
            <a:ext cx="7772400" cy="52292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Web site that allows all visitors to collaborate in its construction</a:t>
            </a:r>
          </a:p>
          <a:p>
            <a:pPr lvl="1" eaLnBrk="1" hangingPunct="1"/>
            <a:r>
              <a:rPr lang="en-US" altLang="en-US" sz="2000" smtClean="0"/>
              <a:t>Wiki software is installed on a Web server</a:t>
            </a:r>
          </a:p>
          <a:p>
            <a:pPr lvl="1" eaLnBrk="1" hangingPunct="1"/>
            <a:r>
              <a:rPr lang="en-US" altLang="en-US" sz="2000" smtClean="0"/>
              <a:t>You can lock down certain pages and leave others open to editing</a:t>
            </a:r>
          </a:p>
          <a:p>
            <a:pPr eaLnBrk="1" hangingPunct="1"/>
            <a:r>
              <a:rPr lang="en-US" altLang="en-US" sz="2000" smtClean="0"/>
              <a:t>Most wiki pages are written in a simplified markup language called LaTeX (</a:t>
            </a:r>
            <a:r>
              <a:rPr lang="en-US" altLang="en-US" sz="2000" i="1" smtClean="0"/>
              <a:t>www.latex-project.org</a:t>
            </a:r>
            <a:r>
              <a:rPr lang="en-US" altLang="en-US" sz="2000" smtClean="0"/>
              <a:t>) that accommodates the fast-paced nature of a wiki site</a:t>
            </a:r>
          </a:p>
          <a:p>
            <a:pPr eaLnBrk="1" hangingPunct="1"/>
            <a:r>
              <a:rPr lang="en-US" altLang="en-US" sz="2000" smtClean="0"/>
              <a:t>The word wiki is coined from the Hawaiian phrase "wiki wiki," which means "very quick"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Documenting Changes</a:t>
            </a:r>
          </a:p>
        </p:txBody>
      </p:sp>
      <p:sp>
        <p:nvSpPr>
          <p:cNvPr id="237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Keep a written record of all changes to your Web site</a:t>
            </a:r>
          </a:p>
          <a:p>
            <a:r>
              <a:rPr lang="en-US" altLang="en-US" smtClean="0"/>
              <a:t>Documenting change allows you to:</a:t>
            </a:r>
          </a:p>
          <a:p>
            <a:pPr lvl="1"/>
            <a:r>
              <a:rPr lang="en-US" altLang="en-US" smtClean="0"/>
              <a:t>Remember which changes have been made to the HTML code and/or pages on the site</a:t>
            </a:r>
          </a:p>
          <a:p>
            <a:pPr lvl="1"/>
            <a:r>
              <a:rPr lang="en-US" altLang="en-US" smtClean="0"/>
              <a:t>Ensure that you publish all security updates to the Web server</a:t>
            </a:r>
          </a:p>
          <a:p>
            <a:pPr lvl="1"/>
            <a:r>
              <a:rPr lang="en-US" altLang="en-US" smtClean="0"/>
              <a:t>Provide evidence of good-faith efforts to ensure accessibility</a:t>
            </a:r>
          </a:p>
          <a:p>
            <a:pPr lvl="1"/>
            <a:r>
              <a:rPr lang="en-US" altLang="en-US" smtClean="0"/>
              <a:t>Verify that you have fulfilled requests from departments in your organization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Formats and Active Content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5562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Your pages will include various content formats, including PDF documents, images and media files</a:t>
            </a:r>
          </a:p>
          <a:p>
            <a:pPr eaLnBrk="1" hangingPunct="1"/>
            <a:r>
              <a:rPr lang="en-US" altLang="en-US" sz="2000" smtClean="0"/>
              <a:t>Common file formats and MIME types</a:t>
            </a:r>
          </a:p>
          <a:p>
            <a:pPr lvl="1" eaLnBrk="1" hangingPunct="1"/>
            <a:r>
              <a:rPr lang="en-US" altLang="en-US" sz="2000" smtClean="0"/>
              <a:t>HTML: text/html</a:t>
            </a:r>
          </a:p>
          <a:p>
            <a:pPr lvl="1" eaLnBrk="1" hangingPunct="1"/>
            <a:r>
              <a:rPr lang="en-US" altLang="en-US" sz="2000" smtClean="0"/>
              <a:t>JPEG: image/jpeg</a:t>
            </a:r>
          </a:p>
          <a:p>
            <a:pPr lvl="1" eaLnBrk="1" hangingPunct="1"/>
            <a:r>
              <a:rPr lang="en-US" altLang="en-US" sz="2000" smtClean="0"/>
              <a:t>Cascading Style Sheets (CSS): text/css</a:t>
            </a:r>
          </a:p>
          <a:p>
            <a:pPr lvl="1" eaLnBrk="1" hangingPunct="1"/>
            <a:r>
              <a:rPr lang="en-US" altLang="en-US" sz="2000" smtClean="0"/>
              <a:t>MPEG: audio/mpeg</a:t>
            </a:r>
          </a:p>
          <a:p>
            <a:pPr lvl="1" eaLnBrk="1" hangingPunct="1"/>
            <a:r>
              <a:rPr lang="en-US" altLang="en-US" sz="2000" smtClean="0"/>
              <a:t>MP3: audio/mp3</a:t>
            </a:r>
          </a:p>
          <a:p>
            <a:pPr eaLnBrk="1" hangingPunct="1"/>
            <a:r>
              <a:rPr lang="en-US" altLang="en-US" sz="2000" smtClean="0"/>
              <a:t>Evaluating proprietary formats </a:t>
            </a:r>
          </a:p>
          <a:p>
            <a:pPr lvl="1" eaLnBrk="1" hangingPunct="1"/>
            <a:r>
              <a:rPr lang="en-US" altLang="en-US" sz="2000" smtClean="0"/>
              <a:t>Difficulty/inconvenience</a:t>
            </a:r>
          </a:p>
          <a:p>
            <a:pPr lvl="1" eaLnBrk="1" hangingPunct="1"/>
            <a:r>
              <a:rPr lang="en-US" altLang="en-US" sz="2000" smtClean="0"/>
              <a:t>Cost</a:t>
            </a:r>
          </a:p>
          <a:p>
            <a:pPr lvl="1" eaLnBrk="1" hangingPunct="1"/>
            <a:r>
              <a:rPr lang="en-US" altLang="en-US" sz="2000" smtClean="0"/>
              <a:t>Audience limitation</a:t>
            </a:r>
          </a:p>
          <a:p>
            <a:pPr lvl="1" eaLnBrk="1" hangingPunct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Back-End Issues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Database connectivity</a:t>
            </a:r>
          </a:p>
          <a:p>
            <a:pPr lvl="1" eaLnBrk="1" hangingPunct="1"/>
            <a:r>
              <a:rPr lang="en-US" altLang="en-US" sz="2000" smtClean="0"/>
              <a:t>Databases provide the ability to:</a:t>
            </a:r>
          </a:p>
          <a:p>
            <a:pPr lvl="2" eaLnBrk="1" hangingPunct="1"/>
            <a:r>
              <a:rPr lang="en-US" altLang="en-US" sz="2000" smtClean="0"/>
              <a:t>Present stored information to customers, and allow them to search and retrieve</a:t>
            </a:r>
          </a:p>
          <a:p>
            <a:pPr lvl="2" eaLnBrk="1" hangingPunct="1"/>
            <a:r>
              <a:rPr lang="en-US" altLang="en-US" sz="2000" smtClean="0"/>
              <a:t>Receive information from customers and save it for later retrieval</a:t>
            </a:r>
          </a:p>
          <a:p>
            <a:pPr lvl="1" eaLnBrk="1" hangingPunct="1"/>
            <a:r>
              <a:rPr lang="en-US" altLang="en-US" sz="2000" smtClean="0"/>
              <a:t>Types of databases</a:t>
            </a:r>
          </a:p>
          <a:p>
            <a:pPr lvl="2" eaLnBrk="1" hangingPunct="1"/>
            <a:r>
              <a:rPr lang="en-US" altLang="en-US" sz="2000" smtClean="0"/>
              <a:t>Flat file </a:t>
            </a:r>
          </a:p>
          <a:p>
            <a:pPr lvl="2" eaLnBrk="1" hangingPunct="1"/>
            <a:r>
              <a:rPr lang="en-US" altLang="en-US" sz="2000" smtClean="0"/>
              <a:t>Non-relational </a:t>
            </a:r>
          </a:p>
          <a:p>
            <a:pPr lvl="2" eaLnBrk="1" hangingPunct="1"/>
            <a:r>
              <a:rPr lang="en-US" altLang="en-US" sz="2000" smtClean="0"/>
              <a:t>Relational </a:t>
            </a:r>
          </a:p>
          <a:p>
            <a:pPr lvl="2" eaLnBrk="1" hangingPunct="1"/>
            <a:r>
              <a:rPr lang="en-US" altLang="en-US" sz="2000" smtClean="0"/>
              <a:t>Object-oriented </a:t>
            </a:r>
          </a:p>
          <a:p>
            <a:pPr lvl="1" eaLnBrk="1" hangingPunct="1"/>
            <a:r>
              <a:rPr lang="en-US" altLang="en-US" sz="2000" smtClean="0"/>
              <a:t>Web servers use relational databases to store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Back-End Issues </a:t>
            </a:r>
            <a:r>
              <a:rPr lang="en-US" altLang="en-US" sz="1800" smtClean="0"/>
              <a:t>(cont’d)</a:t>
            </a:r>
          </a:p>
        </p:txBody>
      </p:sp>
      <p:sp>
        <p:nvSpPr>
          <p:cNvPr id="240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200" smtClean="0"/>
              <a:t>Relational databases</a:t>
            </a:r>
          </a:p>
          <a:p>
            <a:pPr lvl="1" eaLnBrk="1" hangingPunct="1"/>
            <a:r>
              <a:rPr lang="en-US" altLang="en-US" sz="2200" smtClean="0"/>
              <a:t>Store information in tables</a:t>
            </a:r>
          </a:p>
          <a:p>
            <a:pPr lvl="1" eaLnBrk="1" hangingPunct="1"/>
            <a:r>
              <a:rPr lang="en-US" altLang="en-US" sz="2200" smtClean="0"/>
              <a:t>Can consist of a single file or can be distributed among several database servers</a:t>
            </a:r>
          </a:p>
          <a:p>
            <a:pPr eaLnBrk="1" hangingPunct="1"/>
            <a:r>
              <a:rPr lang="en-US" altLang="en-US" sz="2200" smtClean="0"/>
              <a:t>Structured Query Language (SQL)</a:t>
            </a:r>
          </a:p>
          <a:p>
            <a:pPr lvl="1" eaLnBrk="1" hangingPunct="1"/>
            <a:r>
              <a:rPr lang="en-US" altLang="en-US" sz="2200" smtClean="0"/>
              <a:t>Used to create and maintain professional, high-performance corporate databases</a:t>
            </a:r>
          </a:p>
          <a:p>
            <a:pPr eaLnBrk="1" hangingPunct="1"/>
            <a:r>
              <a:rPr lang="en-US" altLang="en-US" sz="2200" smtClean="0"/>
              <a:t>Database connection methods</a:t>
            </a:r>
          </a:p>
          <a:p>
            <a:pPr lvl="1" eaLnBrk="1" hangingPunct="1"/>
            <a:r>
              <a:rPr lang="en-US" altLang="en-US" sz="2200" smtClean="0"/>
              <a:t>Open Database Connectivity (ODBC)</a:t>
            </a:r>
          </a:p>
          <a:p>
            <a:pPr lvl="1" eaLnBrk="1" hangingPunct="1"/>
            <a:r>
              <a:rPr lang="en-US" altLang="en-US" sz="2200" smtClean="0"/>
              <a:t>Java Database Connectivity (JDBC)</a:t>
            </a:r>
          </a:p>
          <a:p>
            <a:pPr eaLnBrk="1" hangingPunct="1"/>
            <a:r>
              <a:rPr lang="en-US" altLang="en-US" sz="2200" smtClean="0"/>
              <a:t>Indexing and cataloging</a:t>
            </a:r>
          </a:p>
          <a:p>
            <a:pPr eaLnBrk="1" hangingPunct="1"/>
            <a:endParaRPr lang="en-US" altLang="en-US" sz="2200" smtClean="0"/>
          </a:p>
          <a:p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Bandwidth and Download Time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Download time</a:t>
            </a:r>
          </a:p>
          <a:p>
            <a:pPr lvl="1" eaLnBrk="1" hangingPunct="1"/>
            <a:r>
              <a:rPr lang="en-US" altLang="en-US" sz="2000" smtClean="0"/>
              <a:t>Factor in all files</a:t>
            </a:r>
          </a:p>
          <a:p>
            <a:pPr lvl="1" eaLnBrk="1" hangingPunct="1"/>
            <a:r>
              <a:rPr lang="en-US" altLang="en-US" sz="2000" smtClean="0"/>
              <a:t>Consider typical connection speeds</a:t>
            </a:r>
          </a:p>
          <a:p>
            <a:pPr eaLnBrk="1" hangingPunct="1"/>
            <a:r>
              <a:rPr lang="en-US" altLang="en-US" sz="2000" smtClean="0"/>
              <a:t>Calculate download time for a Web page</a:t>
            </a:r>
          </a:p>
          <a:p>
            <a:pPr lvl="1" eaLnBrk="1" hangingPunct="1"/>
            <a:r>
              <a:rPr lang="en-US" altLang="en-US" sz="2000" smtClean="0"/>
              <a:t>Check the size of the HTML file and all associated images, files or programs</a:t>
            </a:r>
          </a:p>
          <a:p>
            <a:pPr lvl="1" eaLnBrk="1" hangingPunct="1"/>
            <a:r>
              <a:rPr lang="en-US" altLang="en-US" sz="2000" smtClean="0"/>
              <a:t>Determine the speed of your network </a:t>
            </a:r>
            <a:br>
              <a:rPr lang="en-US" altLang="en-US" sz="2000" smtClean="0"/>
            </a:br>
            <a:r>
              <a:rPr lang="en-US" altLang="en-US" sz="2000" smtClean="0"/>
              <a:t>connection</a:t>
            </a:r>
          </a:p>
          <a:p>
            <a:pPr lvl="1" eaLnBrk="1" hangingPunct="1"/>
            <a:r>
              <a:rPr lang="en-US" altLang="en-US" sz="2000" smtClean="0"/>
              <a:t>Convert the connection speed and file </a:t>
            </a:r>
            <a:br>
              <a:rPr lang="en-US" altLang="en-US" sz="2000" smtClean="0"/>
            </a:br>
            <a:r>
              <a:rPr lang="en-US" altLang="en-US" sz="2000" smtClean="0"/>
              <a:t>size to common units of measure </a:t>
            </a:r>
            <a:br>
              <a:rPr lang="en-US" altLang="en-US" sz="2000" smtClean="0"/>
            </a:br>
            <a:r>
              <a:rPr lang="en-US" altLang="en-US" sz="2000" smtClean="0"/>
              <a:t>(e.g., bytes or bits)</a:t>
            </a:r>
          </a:p>
          <a:p>
            <a:pPr lvl="1" eaLnBrk="1" hangingPunct="1"/>
            <a:r>
              <a:rPr lang="en-US" altLang="en-US" sz="2000" smtClean="0"/>
              <a:t>Divide file size by connection speed</a:t>
            </a:r>
          </a:p>
        </p:txBody>
      </p:sp>
      <p:pic>
        <p:nvPicPr>
          <p:cNvPr id="241668" name="Picture 5" descr="Figure_1-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4083050"/>
            <a:ext cx="2698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Naming Web Page Files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Web servers search for default page names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Default page names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index.html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index.htm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default.htm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default.asp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Default page names can change from server to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Apache Server – usually index.html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IIS – usually default.htm, default.html or index.html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a Business Web Site</a:t>
            </a:r>
          </a:p>
        </p:txBody>
      </p:sp>
      <p:sp>
        <p:nvSpPr>
          <p:cNvPr id="2160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Web sites can </a:t>
            </a:r>
            <a:r>
              <a:rPr lang="en-US" altLang="en-US" smtClean="0">
                <a:cs typeface="Times New Roman" panose="02020603050405020304" pitchFamily="18" charset="0"/>
              </a:rPr>
              <a:t>serve as a business's primary means of advertising and marketing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Brand – a </a:t>
            </a:r>
            <a:r>
              <a:rPr lang="en-US" altLang="en-US" smtClean="0">
                <a:cs typeface="Times New Roman" panose="02020603050405020304" pitchFamily="18" charset="0"/>
              </a:rPr>
              <a:t>concept or collection of symbols associated with a product, service or person</a:t>
            </a:r>
            <a:r>
              <a:rPr lang="en-US" alt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be simple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be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be safe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make a promise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reflect the company's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reflect the company's personality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appeal to the intended audience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HTTP 404 – File Not Found Error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Indicates that a user has requested a file that does not exist on the specified Web server</a:t>
            </a:r>
          </a:p>
          <a:p>
            <a:pPr lvl="1" eaLnBrk="1" hangingPunct="1"/>
            <a:r>
              <a:rPr lang="en-US" altLang="en-US" smtClean="0"/>
              <a:t>Generated by the server</a:t>
            </a:r>
          </a:p>
          <a:p>
            <a:pPr lvl="1" eaLnBrk="1" hangingPunct="1"/>
            <a:r>
              <a:rPr lang="en-US" altLang="en-US" smtClean="0"/>
              <a:t>Can be customized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10 Summary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Develop a business Web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Discuss the three e-commerce models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the relationship between Internet marketing and search engine optimization (SEO)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payment models used in e-commerce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Identify issues related to working in a global environment</a:t>
            </a:r>
          </a:p>
          <a:p>
            <a:pPr eaLnBrk="1" hangingPunct="1"/>
            <a:r>
              <a:rPr lang="en-US" altLang="en-US" sz="2000" smtClean="0"/>
              <a:t>Explore the relationship between databases and Web pages</a:t>
            </a:r>
          </a:p>
          <a:p>
            <a:pPr eaLnBrk="1" hangingPunct="1"/>
            <a:r>
              <a:rPr lang="en-US" altLang="en-US" sz="2000" smtClean="0"/>
              <a:t>Discuss ways to optimize the impact of the Web page</a:t>
            </a:r>
          </a:p>
          <a:p>
            <a:pPr eaLnBrk="1" hangingPunct="1"/>
            <a:r>
              <a:rPr lang="en-US" altLang="en-US" sz="2000" smtClean="0"/>
              <a:t>Identify Web page front-end design issues</a:t>
            </a:r>
          </a:p>
          <a:p>
            <a:pPr eaLnBrk="1" hangingPunct="1"/>
            <a:r>
              <a:rPr lang="en-US" altLang="en-US" sz="2000" smtClean="0"/>
              <a:t>Identify file formats for use in Web pages</a:t>
            </a:r>
          </a:p>
          <a:p>
            <a:pPr eaLnBrk="1" hangingPunct="1"/>
            <a:r>
              <a:rPr lang="en-US" altLang="en-US" sz="2000" smtClean="0"/>
              <a:t>Identify Web page back-end resource issues</a:t>
            </a:r>
          </a:p>
          <a:p>
            <a:pPr eaLnBrk="1" hangingPunct="1"/>
            <a:r>
              <a:rPr lang="en-US" altLang="en-US" sz="2000" smtClean="0"/>
              <a:t>Calculate bandwidth and download time</a:t>
            </a:r>
          </a:p>
          <a:p>
            <a:pPr eaLnBrk="1" hangingPunct="1"/>
            <a:r>
              <a:rPr lang="en-US" altLang="en-US" sz="2000" smtClean="0"/>
              <a:t>Name Web page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Developing a Business Web Site </a:t>
            </a:r>
            <a:r>
              <a:rPr lang="en-US" altLang="en-US" sz="1800" smtClean="0"/>
              <a:t>(cont’d)</a:t>
            </a:r>
          </a:p>
        </p:txBody>
      </p:sp>
      <p:sp>
        <p:nvSpPr>
          <p:cNvPr id="217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Customers do not read Web pages; they scan them</a:t>
            </a:r>
          </a:p>
          <a:p>
            <a:r>
              <a:rPr lang="en-US" altLang="en-US" smtClean="0"/>
              <a:t>Effectively designed pages:</a:t>
            </a:r>
          </a:p>
          <a:p>
            <a:pPr lvl="1"/>
            <a:r>
              <a:rPr lang="en-US" altLang="en-US" smtClean="0"/>
              <a:t>Feature crisp, concise text</a:t>
            </a:r>
          </a:p>
          <a:p>
            <a:pPr lvl="1"/>
            <a:r>
              <a:rPr lang="en-US" altLang="en-US" smtClean="0"/>
              <a:t>Include one idea per paragraph</a:t>
            </a:r>
          </a:p>
          <a:p>
            <a:pPr lvl="1"/>
            <a:r>
              <a:rPr lang="en-US" altLang="en-US" smtClean="0"/>
              <a:t>Include search engine keywords in the main portions of text</a:t>
            </a:r>
          </a:p>
          <a:p>
            <a:pPr lvl="1"/>
            <a:r>
              <a:rPr lang="en-US" altLang="en-US" smtClean="0"/>
              <a:t>Convey the central message using the inverted-pyramid writing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E-Commerce Considerations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major e-commerce models that are widely implemented: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Business to consumer (B2C)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Business to business (B2B)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Consumer to consumer (C2C)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Internet Marketing and </a:t>
            </a:r>
            <a:br>
              <a:rPr lang="en-US" altLang="en-US" smtClean="0"/>
            </a:br>
            <a:r>
              <a:rPr lang="en-US" altLang="en-US" smtClean="0"/>
              <a:t>Search Engine Optimization (SEO)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Marketing terms</a:t>
            </a:r>
          </a:p>
          <a:p>
            <a:pPr eaLnBrk="1" hangingPunct="1"/>
            <a:r>
              <a:rPr lang="en-US" altLang="en-US" smtClean="0"/>
              <a:t>Internet marketing consists of: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Search engine optimization (SEO)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Pay per click (PPC)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Web analytics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Search Engine Optimization (SEO)</a:t>
            </a:r>
            <a:r>
              <a:rPr lang="en-US" altLang="en-US" smtClean="0"/>
              <a:t> 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SEO </a:t>
            </a:r>
            <a:r>
              <a:rPr lang="en-US" altLang="en-US" smtClean="0">
                <a:cs typeface="Times New Roman" panose="02020603050405020304" pitchFamily="18" charset="0"/>
              </a:rPr>
              <a:t>improves the volume and quality of traffic to a Web site by structuring content to improve search engine ranking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An SEO expert must: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Learn about and consider the factors that search engines take into account as they rank sites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Try to create and edit Web pages accordingly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Pay Per Click (PPC)</a:t>
            </a:r>
            <a:r>
              <a:rPr lang="en-US" altLang="en-US" smtClean="0"/>
              <a:t>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PPC – </a:t>
            </a:r>
            <a:r>
              <a:rPr lang="en-US" altLang="en-US" smtClean="0">
                <a:cs typeface="Times New Roman" panose="02020603050405020304" pitchFamily="18" charset="0"/>
              </a:rPr>
              <a:t>list your site high in search engine rankings by advertising on keywords that describe your product or service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You simply pay to have your page listed as highly as possible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Most Internet marketing campaigns combine SEO and PPC strategies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Web Analytics</a:t>
            </a:r>
            <a:r>
              <a:rPr lang="en-US" altLang="en-US" smtClean="0"/>
              <a:t>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Web analytic</a:t>
            </a:r>
            <a:r>
              <a:rPr lang="en-US" altLang="en-US" smtClean="0"/>
              <a:t> types: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On-site analytics </a:t>
            </a:r>
          </a:p>
          <a:p>
            <a:pPr lvl="2" eaLnBrk="1" hangingPunct="1"/>
            <a:r>
              <a:rPr lang="en-US" altLang="en-US" smtClean="0"/>
              <a:t>Study visitor behavior once that visitor has accessed your site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Off-site analytics</a:t>
            </a:r>
          </a:p>
          <a:p>
            <a:pPr lvl="2" eaLnBrk="1" hangingPunct="1"/>
            <a:r>
              <a:rPr lang="en-US" altLang="en-US" smtClean="0">
                <a:cs typeface="Times New Roman" panose="02020603050405020304" pitchFamily="18" charset="0"/>
              </a:rPr>
              <a:t>Identify the size of your market </a:t>
            </a:r>
          </a:p>
          <a:p>
            <a:pPr lvl="2" eaLnBrk="1" hangingPunct="1"/>
            <a:r>
              <a:rPr lang="en-US" altLang="en-US" smtClean="0">
                <a:cs typeface="Times New Roman" panose="02020603050405020304" pitchFamily="18" charset="0"/>
              </a:rPr>
              <a:t>Identify competitors </a:t>
            </a:r>
          </a:p>
          <a:p>
            <a:pPr lvl="2" eaLnBrk="1" hangingPunct="1"/>
            <a:r>
              <a:rPr lang="en-US" altLang="en-US" smtClean="0">
                <a:cs typeface="Times New Roman" panose="02020603050405020304" pitchFamily="18" charset="0"/>
              </a:rPr>
              <a:t>Determine your market penetration </a:t>
            </a:r>
          </a:p>
          <a:p>
            <a:pPr lvl="2" eaLnBrk="1" hangingPunct="1"/>
            <a:r>
              <a:rPr lang="en-US" altLang="en-US" smtClean="0">
                <a:cs typeface="Times New Roman" panose="02020603050405020304" pitchFamily="18" charset="0"/>
              </a:rPr>
              <a:t>Conduct surveys </a:t>
            </a:r>
          </a:p>
          <a:p>
            <a:pPr lvl="2" eaLnBrk="1" hangingPunct="1"/>
            <a:r>
              <a:rPr lang="en-US" altLang="en-US" smtClean="0">
                <a:cs typeface="Times New Roman" panose="02020603050405020304" pitchFamily="18" charset="0"/>
              </a:rPr>
              <a:t>Consult market research sources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3655</TotalTime>
  <Words>1445</Words>
  <Application>Microsoft Office PowerPoint</Application>
  <PresentationFormat>On-screen Show (4:3)</PresentationFormat>
  <Paragraphs>255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10: Web Site Development  for Business</vt:lpstr>
      <vt:lpstr>Lesson 10 Objectives</vt:lpstr>
      <vt:lpstr>Developing a Business Web Site</vt:lpstr>
      <vt:lpstr>Developing a Business Web Site (cont’d)</vt:lpstr>
      <vt:lpstr>E-Commerce Considerations</vt:lpstr>
      <vt:lpstr>Internet Marketing and  Search Engine Optimization (SEO)</vt:lpstr>
      <vt:lpstr>Search Engine Optimization (SEO) </vt:lpstr>
      <vt:lpstr>Pay Per Click (PPC) </vt:lpstr>
      <vt:lpstr>Web Analytics </vt:lpstr>
      <vt:lpstr>E-Commerce  Payment Technologies</vt:lpstr>
      <vt:lpstr>Secure Sockets Layer (SSL) / Transport Layer Security (TLS)</vt:lpstr>
      <vt:lpstr>SSL/TLS and  Public Key Infrastructure (PKI) </vt:lpstr>
      <vt:lpstr>Working in a Global Environment </vt:lpstr>
      <vt:lpstr>Databases and Web Pages</vt:lpstr>
      <vt:lpstr>Web Pages and CGI</vt:lpstr>
      <vt:lpstr>Optimizing the Impact  of the Web Page</vt:lpstr>
      <vt:lpstr>Front-End Issues</vt:lpstr>
      <vt:lpstr>Site Maps</vt:lpstr>
      <vt:lpstr>Creative Design  and Branding Standards</vt:lpstr>
      <vt:lpstr>Creative Design  and Branding Standards (cont'd)</vt:lpstr>
      <vt:lpstr>Creative Design  and Branding Standards (cont'd)</vt:lpstr>
      <vt:lpstr>Portals</vt:lpstr>
      <vt:lpstr>Wiki Site</vt:lpstr>
      <vt:lpstr>Documenting Changes</vt:lpstr>
      <vt:lpstr>File Formats and Active Content</vt:lpstr>
      <vt:lpstr>Back-End Issues</vt:lpstr>
      <vt:lpstr>Back-End Issues (cont’d)</vt:lpstr>
      <vt:lpstr>Bandwidth and Download Time</vt:lpstr>
      <vt:lpstr>Naming Web Page Files</vt:lpstr>
      <vt:lpstr>HTTP 404 – File Not Found Error</vt:lpstr>
      <vt:lpstr>Lesson 10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Cynthia</cp:lastModifiedBy>
  <cp:revision>533</cp:revision>
  <dcterms:created xsi:type="dcterms:W3CDTF">2001-04-06T20:03:14Z</dcterms:created>
  <dcterms:modified xsi:type="dcterms:W3CDTF">2017-02-24T18:52:37Z</dcterms:modified>
</cp:coreProperties>
</file>