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6" r:id="rId2"/>
  </p:sldMasterIdLst>
  <p:notesMasterIdLst>
    <p:notesMasterId r:id="rId25"/>
  </p:notesMasterIdLst>
  <p:handoutMasterIdLst>
    <p:handoutMasterId r:id="rId26"/>
  </p:handoutMasterIdLst>
  <p:sldIdLst>
    <p:sldId id="432" r:id="rId3"/>
    <p:sldId id="433" r:id="rId4"/>
    <p:sldId id="434" r:id="rId5"/>
    <p:sldId id="435" r:id="rId6"/>
    <p:sldId id="436" r:id="rId7"/>
    <p:sldId id="437" r:id="rId8"/>
    <p:sldId id="438" r:id="rId9"/>
    <p:sldId id="439" r:id="rId10"/>
    <p:sldId id="440" r:id="rId11"/>
    <p:sldId id="441" r:id="rId12"/>
    <p:sldId id="442" r:id="rId13"/>
    <p:sldId id="443" r:id="rId14"/>
    <p:sldId id="666" r:id="rId15"/>
    <p:sldId id="676" r:id="rId16"/>
    <p:sldId id="677" r:id="rId17"/>
    <p:sldId id="668" r:id="rId18"/>
    <p:sldId id="669" r:id="rId19"/>
    <p:sldId id="670" r:id="rId20"/>
    <p:sldId id="671" r:id="rId21"/>
    <p:sldId id="672" r:id="rId22"/>
    <p:sldId id="673" r:id="rId23"/>
    <p:sldId id="527" r:id="rId24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9999"/>
    <a:srgbClr val="3366FF"/>
    <a:srgbClr val="FFFF00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201" autoAdjust="0"/>
    <p:restoredTop sz="90929"/>
  </p:normalViewPr>
  <p:slideViewPr>
    <p:cSldViewPr>
      <p:cViewPr varScale="1">
        <p:scale>
          <a:sx n="88" d="100"/>
          <a:sy n="88" d="100"/>
        </p:scale>
        <p:origin x="87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05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fld id="{F07EC677-B742-47B9-8E08-0E2B1017DE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8440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78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fld id="{C526574A-68C9-4D04-AE47-3E9329EC80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14491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C001CFBF-77FB-4963-94FA-837B0B29EFEF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8809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810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387944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8113062B-44B8-4DFF-BEB7-2C604D43CBBB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10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9731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731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287333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087E2FE7-8EBD-4CE1-8582-12CCF259C4C3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9833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834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588867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23CAEC0E-F57D-498C-89E9-C1F5E562EEE8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9936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36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25925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D0320C12-2A98-42B0-8836-31871AFD214B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89123" name="Rectangle 1026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24" name="Rectangle 1027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50718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DE2BACF2-2C75-4F1D-ADBE-12293C8B5E17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9014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014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1334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C0D4D49D-535F-4F38-A041-482DCD50ECF0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9117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117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09484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C3A517D8-9717-4B77-94F0-CB7C6448C2F6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9219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219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47227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B7877BC2-C0CB-456B-AD29-242C44A37B32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6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9321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322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87780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6BCB4B0E-AE41-47DE-B5ED-928FADE352AA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7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9424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424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728919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63C2E837-AA33-474C-B38C-0B6FEDEAA883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8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9526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526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503577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fld id="{6EAE3FD4-F5D0-4789-B8C9-828B49A50B70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9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9629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629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70403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C707F-6BE9-4CCD-961C-E78E861D684F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35B31-337F-4546-8CBC-34EA1ABEF6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401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C9E2F-1F73-4935-BB88-E3BE2B136990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B631A-FC9F-4F9E-81F5-395820D94C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1659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5ED73-7FEE-4FF5-BAF2-B5F9CB34249B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A831E-D155-48C9-B1DA-0A2B0A425D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663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8"/>
          <p:cNvSpPr txBox="1">
            <a:spLocks noChangeArrowheads="1"/>
          </p:cNvSpPr>
          <p:nvPr userDrawn="1"/>
        </p:nvSpPr>
        <p:spPr bwMode="auto">
          <a:xfrm>
            <a:off x="5694363" y="6672263"/>
            <a:ext cx="3449637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defRPr/>
            </a:pPr>
            <a:r>
              <a:rPr lang="en-US" sz="800" dirty="0" smtClean="0">
                <a:solidFill>
                  <a:schemeClr val="bg1"/>
                </a:solidFill>
              </a:rPr>
              <a:t>Copyright © 2012 Certification Partners, LLC --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6769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12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1245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6400"/>
            <a:ext cx="39243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39243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62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68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180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99494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4854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70EDC-CBB2-4A3B-B101-4972C63F5F91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17372-DF38-4358-A5BF-DFA6B0726B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88107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78321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569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152400"/>
            <a:ext cx="20002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8483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54BA3-5326-40CF-8B5D-226098CB1F28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0E19E-8BF6-4BD6-870C-7094B2D173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0735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F6611-0935-430E-B926-217386B15DEB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D10E2-1DE6-4328-89E3-FCC5A7B974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0025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ED234-ABC8-41DA-B9C8-74855137D596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432F1-6ACE-4439-911B-81D482C036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082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03DFE-A3B4-4BC8-8B6F-2D07F5CB037B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E8B3F-7DD7-4B9F-ABC9-025157C8B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4341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72043-F12D-4D00-8E04-F8242F754B52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66BAF-40D7-4C72-B832-152F6C854A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7098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22455-E210-4634-AABF-8E6876CF5ADE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7E1E1-47C7-4970-B112-DE9C1EE786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081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5F7E4-C24B-4DC4-9CED-53186402673D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FFB80-A0D0-4FEA-A0E0-977A4858DA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9073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7350076-CA0A-49AA-94FF-F30785EC1481}" type="datetimeFigureOut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156BAE08-EEB8-420A-B5F4-615BB207AD8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0"/>
            <a:ext cx="8001000" cy="119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76400"/>
            <a:ext cx="8001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Text Box 6"/>
          <p:cNvSpPr txBox="1">
            <a:spLocks noChangeArrowheads="1"/>
          </p:cNvSpPr>
          <p:nvPr userDrawn="1"/>
        </p:nvSpPr>
        <p:spPr bwMode="auto">
          <a:xfrm>
            <a:off x="5781675" y="6672263"/>
            <a:ext cx="336232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defRPr/>
            </a:pPr>
            <a:r>
              <a:rPr lang="en-US" sz="800" dirty="0" smtClean="0">
                <a:solidFill>
                  <a:schemeClr val="bg1"/>
                </a:solidFill>
              </a:rPr>
              <a:t>Copyright © 2012 Certification Partners, LLC -- 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838200" y="33528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Lesson 9:</a:t>
            </a:r>
            <a:br>
              <a:rPr lang="en-US" altLang="en-US" smtClean="0">
                <a:solidFill>
                  <a:schemeClr val="tx1"/>
                </a:solidFill>
              </a:rPr>
            </a:br>
            <a:r>
              <a:rPr lang="en-US" altLang="en-US" smtClean="0">
                <a:solidFill>
                  <a:schemeClr val="tx1"/>
                </a:solidFill>
              </a:rPr>
              <a:t>GUI HTML Editors and </a:t>
            </a:r>
            <a:br>
              <a:rPr lang="en-US" altLang="en-US" smtClean="0">
                <a:solidFill>
                  <a:schemeClr val="tx1"/>
                </a:solidFill>
              </a:rPr>
            </a:br>
            <a:r>
              <a:rPr lang="en-US" altLang="en-US" smtClean="0">
                <a:solidFill>
                  <a:schemeClr val="tx1"/>
                </a:solidFill>
              </a:rPr>
              <a:t>Mobile Web Sites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Previewing Pages </a:t>
            </a:r>
            <a:br>
              <a:rPr lang="en-US" altLang="en-US" smtClean="0">
                <a:cs typeface="Times New Roman" panose="02020603050405020304" pitchFamily="18" charset="0"/>
              </a:rPr>
            </a:br>
            <a:r>
              <a:rPr lang="en-US" altLang="en-US" smtClean="0">
                <a:cs typeface="Times New Roman" panose="02020603050405020304" pitchFamily="18" charset="0"/>
              </a:rPr>
              <a:t>and Validating Code</a:t>
            </a:r>
            <a:r>
              <a:rPr lang="en-US" altLang="en-US" smtClean="0"/>
              <a:t> 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077200" cy="4495800"/>
          </a:xfrm>
        </p:spPr>
        <p:txBody>
          <a:bodyPr/>
          <a:lstStyle/>
          <a:p>
            <a:pPr eaLnBrk="1" hangingPunct="1"/>
            <a:r>
              <a:rPr lang="en-US" altLang="en-US" smtClean="0"/>
              <a:t>Most GUI editors make it easy to:</a:t>
            </a:r>
          </a:p>
          <a:p>
            <a:pPr lvl="1" eaLnBrk="1" hangingPunct="1"/>
            <a:r>
              <a:rPr lang="en-US" altLang="en-US" smtClean="0"/>
              <a:t>Preview pages in a browser</a:t>
            </a:r>
          </a:p>
          <a:p>
            <a:pPr lvl="1" eaLnBrk="1" hangingPunct="1"/>
            <a:r>
              <a:rPr lang="en-US" altLang="en-US" smtClean="0"/>
              <a:t>View source code</a:t>
            </a:r>
          </a:p>
          <a:p>
            <a:pPr lvl="1" eaLnBrk="1" hangingPunct="1"/>
            <a:r>
              <a:rPr lang="en-US" altLang="en-US" smtClean="0"/>
              <a:t>Validate code</a:t>
            </a:r>
          </a:p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Validating HTML code</a:t>
            </a:r>
            <a:r>
              <a:rPr lang="en-US" altLang="en-US" smtClean="0"/>
              <a:t> </a:t>
            </a:r>
          </a:p>
          <a:p>
            <a:pPr lvl="1" eaLnBrk="1" hangingPunct="1"/>
            <a:r>
              <a:rPr lang="en-US" altLang="en-US" smtClean="0"/>
              <a:t>Specify the correct &lt;!DOCTYPE&gt; before validating; the GUI HTML editor may not do this</a:t>
            </a:r>
          </a:p>
          <a:p>
            <a:pPr lvl="1" eaLnBrk="1" hangingPunct="1"/>
            <a:r>
              <a:rPr lang="en-US" altLang="en-US" smtClean="0"/>
              <a:t>Many tools provide useful validation tools</a:t>
            </a:r>
          </a:p>
          <a:p>
            <a:pPr lvl="1" eaLnBrk="1" hangingPunct="1"/>
            <a:r>
              <a:rPr lang="en-US" altLang="en-US" smtClean="0"/>
              <a:t>Some editors provide tools for disabled users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Web Site Publishing</a:t>
            </a:r>
            <a:r>
              <a:rPr lang="en-US" altLang="en-US" smtClean="0"/>
              <a:t> 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GUI HTML editors usually provide a publishing feature</a:t>
            </a:r>
          </a:p>
          <a:p>
            <a:pPr eaLnBrk="1" hangingPunct="1"/>
            <a:r>
              <a:rPr lang="en-US" altLang="en-US" smtClean="0"/>
              <a:t>FTP is the standard protocol for Web page publishing</a:t>
            </a:r>
          </a:p>
          <a:p>
            <a:pPr lvl="1" eaLnBrk="1" hangingPunct="1"/>
            <a:r>
              <a:rPr lang="en-US" altLang="en-US" smtClean="0"/>
              <a:t>Stand-alone FTP clients</a:t>
            </a:r>
          </a:p>
          <a:p>
            <a:pPr lvl="1" eaLnBrk="1" hangingPunct="1"/>
            <a:r>
              <a:rPr lang="en-US" altLang="en-US" smtClean="0"/>
              <a:t>FTP client provided by GUI HTML editor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Publishing to a Test Web Server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9248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Before publishing pages to a public site, post them to a test server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Verify that CGI script works as expected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Locate and repair dead links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Allow stakeholders to preview the site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Test server configuration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Test server must be identical to production server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Use the same: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Operating system version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Type and version of Web server software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CGI interpreter 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Developing Web Pages</a:t>
            </a:r>
            <a:br>
              <a:rPr lang="en-US" altLang="en-US" smtClean="0"/>
            </a:br>
            <a:r>
              <a:rPr lang="en-US" altLang="en-US" smtClean="0"/>
              <a:t>for Mobile Devices 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315200" cy="4495800"/>
          </a:xfrm>
        </p:spPr>
        <p:txBody>
          <a:bodyPr/>
          <a:lstStyle/>
          <a:p>
            <a:pPr eaLnBrk="1" hangingPunct="1"/>
            <a:r>
              <a:rPr lang="en-US" altLang="en-US" smtClean="0"/>
              <a:t>When you develop a Web site for viewing on mobile devices: </a:t>
            </a:r>
          </a:p>
          <a:p>
            <a:pPr lvl="1" eaLnBrk="1" hangingPunct="1"/>
            <a:r>
              <a:rPr lang="en-US" altLang="en-US" smtClean="0">
                <a:cs typeface="Times New Roman" panose="02020603050405020304" pitchFamily="18" charset="0"/>
              </a:rPr>
              <a:t>Keep your Web pages simple and uncluttered </a:t>
            </a:r>
          </a:p>
          <a:p>
            <a:pPr lvl="1" eaLnBrk="1" hangingPunct="1"/>
            <a:r>
              <a:rPr lang="en-US" altLang="en-US" smtClean="0">
                <a:cs typeface="Times New Roman" panose="02020603050405020304" pitchFamily="18" charset="0"/>
              </a:rPr>
              <a:t>Prioritize your content </a:t>
            </a:r>
          </a:p>
          <a:p>
            <a:pPr lvl="1" eaLnBrk="1" hangingPunct="1"/>
            <a:r>
              <a:rPr lang="en-US" altLang="en-US" smtClean="0">
                <a:cs typeface="Times New Roman" panose="02020603050405020304" pitchFamily="18" charset="0"/>
              </a:rPr>
              <a:t>Optimize your site to a smaller screen size </a:t>
            </a:r>
          </a:p>
          <a:p>
            <a:pPr lvl="1" eaLnBrk="1" hangingPunct="1"/>
            <a:endParaRPr lang="en-US" altLang="en-US" smtClean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Title 1"/>
          <p:cNvSpPr>
            <a:spLocks noGrp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r>
              <a:rPr lang="en-US" altLang="en-US" smtClean="0"/>
              <a:t>Mobile Apps </a:t>
            </a:r>
            <a:br>
              <a:rPr lang="en-US" altLang="en-US" smtClean="0"/>
            </a:br>
            <a:r>
              <a:rPr lang="en-US" altLang="en-US" smtClean="0"/>
              <a:t>vs. Mobile Web Sites</a:t>
            </a:r>
          </a:p>
        </p:txBody>
      </p:sp>
      <p:sp>
        <p:nvSpPr>
          <p:cNvPr id="2048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Mobile apps – stand-alone applications that are downloaded from a vendor's software repository onto a mobile device</a:t>
            </a:r>
          </a:p>
          <a:p>
            <a:pPr lvl="1"/>
            <a:r>
              <a:rPr lang="en-US" altLang="en-US" smtClean="0"/>
              <a:t>Mobile apps are designed and built for specific mobile operating systems</a:t>
            </a:r>
          </a:p>
          <a:p>
            <a:r>
              <a:rPr lang="en-US" altLang="en-US" smtClean="0"/>
              <a:t>Mobile Web sites – usually stripped-down versions of traditional Web sites</a:t>
            </a:r>
          </a:p>
          <a:p>
            <a:pPr lvl="1"/>
            <a:r>
              <a:rPr lang="en-US" altLang="en-US" smtClean="0"/>
              <a:t>Mobile Web sites offer cross-platform usability; mobile apps do not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Title 1"/>
          <p:cNvSpPr>
            <a:spLocks noGrp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r>
              <a:rPr lang="en-US" altLang="en-US" smtClean="0"/>
              <a:t>Converting a Web site </a:t>
            </a:r>
            <a:br>
              <a:rPr lang="en-US" altLang="en-US" smtClean="0"/>
            </a:br>
            <a:r>
              <a:rPr lang="en-US" altLang="en-US" smtClean="0"/>
              <a:t>for Mobile Users</a:t>
            </a:r>
          </a:p>
        </p:txBody>
      </p:sp>
      <p:sp>
        <p:nvSpPr>
          <p:cNvPr id="2058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Many services are available to convert traditional sites to mobile sites</a:t>
            </a:r>
          </a:p>
          <a:p>
            <a:r>
              <a:rPr lang="en-US" altLang="en-US" smtClean="0"/>
              <a:t>Most services support the major types of mobile operating systems used in smartphones and tablets</a:t>
            </a:r>
          </a:p>
          <a:p>
            <a:r>
              <a:rPr lang="en-US" altLang="en-US" smtClean="0"/>
              <a:t>Ensure the service provides support for whatever mobile devices your customers will be using to access your site</a:t>
            </a:r>
          </a:p>
          <a:p>
            <a:r>
              <a:rPr lang="en-US" altLang="en-US" smtClean="0"/>
              <a:t>Test your mobile Web site on as many mobile devices as possible</a:t>
            </a:r>
          </a:p>
          <a:p>
            <a:r>
              <a:rPr lang="en-US" altLang="en-US" smtClean="0"/>
              <a:t>Validate your markup code to HTML5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Working with Web 2.0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76400"/>
            <a:ext cx="7315200" cy="4495800"/>
          </a:xfrm>
        </p:spPr>
        <p:txBody>
          <a:bodyPr/>
          <a:lstStyle/>
          <a:p>
            <a:pPr eaLnBrk="1" hangingPunct="1"/>
            <a:r>
              <a:rPr lang="en-US" altLang="en-US" smtClean="0"/>
              <a:t>Web 2.0 – </a:t>
            </a:r>
            <a:r>
              <a:rPr lang="en-US" altLang="en-US" smtClean="0">
                <a:cs typeface="Times New Roman" panose="02020603050405020304" pitchFamily="18" charset="0"/>
              </a:rPr>
              <a:t>changing trends in the use of WWW technology and Web design that led to the development of information-sharing and collaboration capabilities</a:t>
            </a:r>
            <a:r>
              <a:rPr lang="en-US" altLang="en-US" smtClean="0"/>
              <a:t> </a:t>
            </a:r>
          </a:p>
          <a:p>
            <a:pPr eaLnBrk="1" hangingPunct="1"/>
            <a:r>
              <a:rPr lang="en-US" altLang="en-US" smtClean="0"/>
              <a:t>Ajax – </a:t>
            </a:r>
            <a:r>
              <a:rPr lang="en-US" altLang="en-US" smtClean="0">
                <a:cs typeface="Times New Roman" panose="02020603050405020304" pitchFamily="18" charset="0"/>
              </a:rPr>
              <a:t>enables Web applications to interact with users in much the same way they do with desktop applications</a:t>
            </a:r>
            <a:r>
              <a:rPr lang="en-US" alt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Browsers as Application </a:t>
            </a:r>
            <a:br>
              <a:rPr lang="en-US" altLang="en-US" smtClean="0"/>
            </a:br>
            <a:r>
              <a:rPr lang="en-US" altLang="en-US" smtClean="0"/>
              <a:t>Delivery Platforms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sz="2000" smtClean="0">
                <a:cs typeface="Times New Roman" panose="02020603050405020304" pitchFamily="18" charset="0"/>
              </a:rPr>
              <a:t>Access to hosted applications and services on Web sites that enable you to perform computing tasks without the need to download and install any software</a:t>
            </a:r>
            <a:r>
              <a:rPr lang="en-US" altLang="en-US" sz="2000" smtClean="0"/>
              <a:t> </a:t>
            </a:r>
          </a:p>
          <a:p>
            <a:pPr eaLnBrk="1" hangingPunct="1"/>
            <a:r>
              <a:rPr lang="en-US" altLang="en-US" sz="2000" smtClean="0">
                <a:cs typeface="Times New Roman" panose="02020603050405020304" pitchFamily="18" charset="0"/>
              </a:rPr>
              <a:t>Cloud computing – a computing paradigm in which users are able to access software and services over the Internet instead of from their desktops </a:t>
            </a:r>
          </a:p>
          <a:p>
            <a:pPr eaLnBrk="1" hangingPunct="1"/>
            <a:r>
              <a:rPr lang="en-US" altLang="en-US" sz="2000" smtClean="0">
                <a:cs typeface="Times New Roman" panose="02020603050405020304" pitchFamily="18" charset="0"/>
              </a:rPr>
              <a:t>Software as a Service (SaaS):</a:t>
            </a:r>
          </a:p>
          <a:p>
            <a:pPr lvl="1" eaLnBrk="1" hangingPunct="1"/>
            <a:r>
              <a:rPr lang="en-US" altLang="en-US" sz="2000" smtClean="0">
                <a:cs typeface="Times New Roman" panose="02020603050405020304" pitchFamily="18" charset="0"/>
              </a:rPr>
              <a:t>Another term for cloud computing</a:t>
            </a:r>
          </a:p>
          <a:p>
            <a:pPr lvl="1" eaLnBrk="1" hangingPunct="1"/>
            <a:r>
              <a:rPr lang="en-US" altLang="en-US" sz="2000" smtClean="0">
                <a:cs typeface="Times New Roman" panose="02020603050405020304" pitchFamily="18" charset="0"/>
              </a:rPr>
              <a:t>The software cannot be downloaded or owned by the end user </a:t>
            </a:r>
          </a:p>
          <a:p>
            <a:pPr lvl="1" eaLnBrk="1" hangingPunct="1"/>
            <a:r>
              <a:rPr lang="en-US" altLang="en-US" sz="2000" smtClean="0">
                <a:cs typeface="Times New Roman" panose="02020603050405020304" pitchFamily="18" charset="0"/>
              </a:rPr>
              <a:t>The software becomes available as a service either for free or for a fee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Browsers as Application </a:t>
            </a:r>
            <a:br>
              <a:rPr lang="en-US" altLang="en-US" smtClean="0"/>
            </a:br>
            <a:r>
              <a:rPr lang="en-US" altLang="en-US" smtClean="0"/>
              <a:t>Delivery Platforms </a:t>
            </a:r>
            <a:r>
              <a:rPr lang="en-US" altLang="en-US" sz="1800" smtClean="0"/>
              <a:t>(cont'd)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76400"/>
            <a:ext cx="7315200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Advantages</a:t>
            </a:r>
          </a:p>
          <a:p>
            <a:pPr lvl="1" eaLnBrk="1" hangingPunct="1"/>
            <a:r>
              <a:rPr lang="en-US" altLang="en-US" smtClean="0">
                <a:cs typeface="Times New Roman" panose="02020603050405020304" pitchFamily="18" charset="0"/>
              </a:rPr>
              <a:t>Flexibility </a:t>
            </a:r>
          </a:p>
          <a:p>
            <a:pPr lvl="1" eaLnBrk="1" hangingPunct="1"/>
            <a:r>
              <a:rPr lang="en-US" altLang="en-US" smtClean="0">
                <a:cs typeface="Times New Roman" panose="02020603050405020304" pitchFamily="18" charset="0"/>
              </a:rPr>
              <a:t>Scalability </a:t>
            </a:r>
          </a:p>
          <a:p>
            <a:pPr lvl="1" eaLnBrk="1" hangingPunct="1"/>
            <a:r>
              <a:rPr lang="en-US" altLang="en-US" smtClean="0">
                <a:cs typeface="Times New Roman" panose="02020603050405020304" pitchFamily="18" charset="0"/>
              </a:rPr>
              <a:t>Cost reduction </a:t>
            </a:r>
          </a:p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Disadvantages </a:t>
            </a:r>
          </a:p>
          <a:p>
            <a:pPr lvl="1" eaLnBrk="1" hangingPunct="1"/>
            <a:r>
              <a:rPr lang="en-US" altLang="en-US" smtClean="0">
                <a:cs typeface="Times New Roman" panose="02020603050405020304" pitchFamily="18" charset="0"/>
              </a:rPr>
              <a:t>Connectivity </a:t>
            </a:r>
          </a:p>
          <a:p>
            <a:pPr lvl="1" eaLnBrk="1" hangingPunct="1"/>
            <a:r>
              <a:rPr lang="en-US" altLang="en-US" smtClean="0">
                <a:cs typeface="Times New Roman" panose="02020603050405020304" pitchFamily="18" charset="0"/>
              </a:rPr>
              <a:t>Speed </a:t>
            </a:r>
          </a:p>
          <a:p>
            <a:pPr lvl="1" eaLnBrk="1" hangingPunct="1"/>
            <a:r>
              <a:rPr lang="en-US" altLang="en-US" smtClean="0">
                <a:cs typeface="Times New Roman" panose="02020603050405020304" pitchFamily="18" charset="0"/>
              </a:rPr>
              <a:t>Lockout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Personalizing a Web Page </a:t>
            </a:r>
            <a:br>
              <a:rPr lang="en-US" altLang="en-US" smtClean="0">
                <a:cs typeface="Times New Roman" panose="02020603050405020304" pitchFamily="18" charset="0"/>
              </a:rPr>
            </a:br>
            <a:r>
              <a:rPr lang="en-US" altLang="en-US" smtClean="0">
                <a:cs typeface="Times New Roman" panose="02020603050405020304" pitchFamily="18" charset="0"/>
              </a:rPr>
              <a:t>with Third-Party Applications</a:t>
            </a:r>
            <a:r>
              <a:rPr lang="en-US" altLang="en-US" smtClean="0"/>
              <a:t> 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76400"/>
            <a:ext cx="7315200" cy="4343400"/>
          </a:xfrm>
        </p:spPr>
        <p:txBody>
          <a:bodyPr/>
          <a:lstStyle/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The functionality and usability of your Web page can dramatically increase without the need for you to create programs</a:t>
            </a:r>
          </a:p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Adding such applications may slow page rendering speeds and can easily be overused</a:t>
            </a:r>
          </a:p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Example: Google </a:t>
            </a:r>
            <a:r>
              <a:rPr lang="en-US" altLang="en-US" smtClean="0"/>
              <a:t>Gadgets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Lesson 9 Objectives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924800" cy="41148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Identify types of GUI editors </a:t>
            </a:r>
          </a:p>
          <a:p>
            <a:pPr eaLnBrk="1" hangingPunct="1"/>
            <a:r>
              <a:rPr lang="en-US" altLang="en-US" sz="2000" smtClean="0"/>
              <a:t>Identify specific features of GUI editors</a:t>
            </a:r>
          </a:p>
          <a:p>
            <a:pPr eaLnBrk="1" hangingPunct="1"/>
            <a:r>
              <a:rPr lang="en-US" altLang="en-US" sz="2000" smtClean="0"/>
              <a:t>Create a Web page using a GUI editor</a:t>
            </a:r>
          </a:p>
          <a:p>
            <a:pPr eaLnBrk="1" hangingPunct="1"/>
            <a:r>
              <a:rPr lang="en-US" altLang="en-US" sz="2000" smtClean="0"/>
              <a:t>Compare HTML text editors with GUI editors</a:t>
            </a:r>
          </a:p>
          <a:p>
            <a:pPr eaLnBrk="1" hangingPunct="1"/>
            <a:r>
              <a:rPr lang="en-US" altLang="en-US" sz="2000" smtClean="0"/>
              <a:t>Preview and validate code for pages created with a GUI editor</a:t>
            </a:r>
          </a:p>
          <a:p>
            <a:pPr eaLnBrk="1" hangingPunct="1"/>
            <a:r>
              <a:rPr lang="en-US" altLang="en-US" sz="2000" smtClean="0"/>
              <a:t>Identify requirements for publishing a Web site to a Web server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Develop Web pages for mobile devices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Compare mobile apps with mobile Web sites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Convert a Web site for mobile users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Use "Web 2.0" technologies to create Web pages</a:t>
            </a:r>
          </a:p>
          <a:p>
            <a:pPr eaLnBrk="1" hangingPunct="1"/>
            <a:endParaRPr lang="en-US" altLang="en-US" sz="2000" smtClean="0"/>
          </a:p>
          <a:p>
            <a:pPr eaLnBrk="1" hangingPunct="1"/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Web Feeds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Web feed – a </a:t>
            </a:r>
            <a:r>
              <a:rPr lang="en-US" altLang="en-US" smtClean="0">
                <a:cs typeface="Times New Roman" panose="02020603050405020304" pitchFamily="18" charset="0"/>
              </a:rPr>
              <a:t>data format for delivering Web content that is updated frequently</a:t>
            </a:r>
            <a:r>
              <a:rPr lang="en-US" altLang="en-US" smtClean="0"/>
              <a:t> </a:t>
            </a:r>
          </a:p>
          <a:p>
            <a:pPr eaLnBrk="1" hangingPunct="1"/>
            <a:r>
              <a:rPr lang="en-US" altLang="en-US" smtClean="0"/>
              <a:t>Content syndication</a:t>
            </a:r>
          </a:p>
          <a:p>
            <a:pPr lvl="1" eaLnBrk="1" hangingPunct="1"/>
            <a:r>
              <a:rPr lang="en-US" altLang="en-US" smtClean="0">
                <a:cs typeface="Times New Roman" panose="02020603050405020304" pitchFamily="18" charset="0"/>
              </a:rPr>
              <a:t>RSS (Really Simple Syndication, RDF Site Summary or Rich Site Summary) </a:t>
            </a:r>
          </a:p>
          <a:p>
            <a:pPr lvl="1" eaLnBrk="1" hangingPunct="1"/>
            <a:r>
              <a:rPr lang="en-US" altLang="en-US" smtClean="0">
                <a:cs typeface="Times New Roman" panose="02020603050405020304" pitchFamily="18" charset="0"/>
              </a:rPr>
              <a:t>Atom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Podcasts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4676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Podcast – the </a:t>
            </a:r>
            <a:r>
              <a:rPr lang="en-US" altLang="en-US" smtClean="0">
                <a:cs typeface="Times New Roman" panose="02020603050405020304" pitchFamily="18" charset="0"/>
              </a:rPr>
              <a:t>use of audio or video digital-media files that are distributed through Web feeds to subscribed users</a:t>
            </a:r>
            <a:r>
              <a:rPr lang="en-US" altLang="en-US" smtClean="0"/>
              <a:t> </a:t>
            </a:r>
          </a:p>
          <a:p>
            <a:pPr lvl="1" eaLnBrk="1" hangingPunct="1"/>
            <a:r>
              <a:rPr lang="en-US" altLang="en-US" smtClean="0">
                <a:cs typeface="Times New Roman" panose="02020603050405020304" pitchFamily="18" charset="0"/>
              </a:rPr>
              <a:t>Similar to an RSS feed </a:t>
            </a:r>
          </a:p>
          <a:p>
            <a:pPr lvl="1" eaLnBrk="1" hangingPunct="1"/>
            <a:r>
              <a:rPr lang="en-US" altLang="en-US" smtClean="0">
                <a:cs typeface="Times New Roman" panose="02020603050405020304" pitchFamily="18" charset="0"/>
              </a:rPr>
              <a:t>Podcast files can be syndicated, subscribed to and downloaded automatically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Lesson 9 Summary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smtClean="0"/>
              <a:t>Identify types of GUI editors </a:t>
            </a:r>
          </a:p>
          <a:p>
            <a:pPr eaLnBrk="1" hangingPunct="1"/>
            <a:r>
              <a:rPr lang="en-US" altLang="en-US" sz="2000" smtClean="0"/>
              <a:t>Identify specific features of GUI editors</a:t>
            </a:r>
          </a:p>
          <a:p>
            <a:pPr eaLnBrk="1" hangingPunct="1"/>
            <a:r>
              <a:rPr lang="en-US" altLang="en-US" sz="2000" smtClean="0"/>
              <a:t>Create a Web page using a GUI editor</a:t>
            </a:r>
          </a:p>
          <a:p>
            <a:pPr eaLnBrk="1" hangingPunct="1"/>
            <a:r>
              <a:rPr lang="en-US" altLang="en-US" sz="2000" smtClean="0"/>
              <a:t>Compare HTML text editors with GUI editors</a:t>
            </a:r>
          </a:p>
          <a:p>
            <a:pPr eaLnBrk="1" hangingPunct="1"/>
            <a:r>
              <a:rPr lang="en-US" altLang="en-US" sz="2000" smtClean="0"/>
              <a:t>Preview and validate code for pages created with a GUI editor</a:t>
            </a:r>
          </a:p>
          <a:p>
            <a:pPr eaLnBrk="1" hangingPunct="1"/>
            <a:r>
              <a:rPr lang="en-US" altLang="en-US" sz="2000" smtClean="0"/>
              <a:t>Identify requirements for publishing a Web site to a Web server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Develop Web pages for mobile devices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Compare mobile apps with mobile Web sites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Convert a Web site for mobile users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Use advanced "Web 2.0" technologies to create Web pages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152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Introduction to GUI HTML Editors</a:t>
            </a:r>
            <a:r>
              <a:rPr lang="en-US" altLang="en-US" smtClean="0"/>
              <a:t> 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76400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Graphical user interface (GUI) HTML editor</a:t>
            </a:r>
          </a:p>
          <a:p>
            <a:pPr eaLnBrk="1" hangingPunct="1"/>
            <a:r>
              <a:rPr lang="en-US" altLang="en-US" smtClean="0"/>
              <a:t>Automatically generates HTML code</a:t>
            </a:r>
          </a:p>
          <a:p>
            <a:pPr eaLnBrk="1" hangingPunct="1"/>
            <a:r>
              <a:rPr lang="en-US" altLang="en-US" smtClean="0"/>
              <a:t>Developer inputs content as in a standard word processor</a:t>
            </a:r>
          </a:p>
          <a:p>
            <a:pPr eaLnBrk="1" hangingPunct="1"/>
            <a:r>
              <a:rPr lang="en-US" altLang="en-US" smtClean="0"/>
              <a:t>Also known as WYSIWYG (What You See Is What You Get) editors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Types of GUI Editors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848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Page editors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Allow you to create Web pages using your mouse and a toolbar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Page editor software include: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200" smtClean="0"/>
              <a:t>Virtual Mechanics WebDwarf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200" smtClean="0"/>
              <a:t>Mozilla SeaMonkey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Site management editors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Allow you to create Web pages and to manage sites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Site management editor software include: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200" smtClean="0"/>
              <a:t>Adobe Dreamweaver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200" smtClean="0"/>
              <a:t>Microsoft Expression Web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GUI HTML Editor Functionality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001000" cy="5181600"/>
          </a:xfrm>
        </p:spPr>
        <p:txBody>
          <a:bodyPr/>
          <a:lstStyle/>
          <a:p>
            <a:pPr eaLnBrk="1" hangingPunct="1"/>
            <a:r>
              <a:rPr lang="en-US" altLang="en-US" smtClean="0"/>
              <a:t>Features of GUI editors:</a:t>
            </a:r>
          </a:p>
          <a:p>
            <a:pPr lvl="1" eaLnBrk="1" hangingPunct="1"/>
            <a:r>
              <a:rPr lang="en-US" altLang="en-US" smtClean="0"/>
              <a:t>Templates and wizards</a:t>
            </a:r>
          </a:p>
          <a:p>
            <a:pPr lvl="1" eaLnBrk="1" hangingPunct="1"/>
            <a:r>
              <a:rPr lang="en-US" altLang="en-US" smtClean="0"/>
              <a:t>Text style options</a:t>
            </a:r>
          </a:p>
          <a:p>
            <a:pPr lvl="1" eaLnBrk="1" hangingPunct="1"/>
            <a:r>
              <a:rPr lang="en-US" altLang="en-US" smtClean="0"/>
              <a:t>Icon bars</a:t>
            </a:r>
          </a:p>
          <a:p>
            <a:pPr lvl="1" eaLnBrk="1" hangingPunct="1"/>
            <a:r>
              <a:rPr lang="en-US" altLang="en-US" smtClean="0"/>
              <a:t>Image insertion</a:t>
            </a:r>
          </a:p>
          <a:p>
            <a:pPr lvl="1" eaLnBrk="1" hangingPunct="1"/>
            <a:r>
              <a:rPr lang="en-US" altLang="en-US" smtClean="0"/>
              <a:t>Hypertext link creation</a:t>
            </a:r>
          </a:p>
          <a:p>
            <a:pPr lvl="1" eaLnBrk="1" hangingPunct="1"/>
            <a:r>
              <a:rPr lang="en-US" altLang="en-US" smtClean="0"/>
              <a:t>HTML importing</a:t>
            </a:r>
          </a:p>
          <a:p>
            <a:pPr lvl="1" eaLnBrk="1" hangingPunct="1"/>
            <a:r>
              <a:rPr lang="en-US" altLang="en-US" smtClean="0"/>
              <a:t>Table creation</a:t>
            </a:r>
          </a:p>
          <a:p>
            <a:pPr lvl="1" eaLnBrk="1" hangingPunct="1"/>
            <a:r>
              <a:rPr lang="en-US" altLang="en-US" smtClean="0"/>
              <a:t>Spelling check</a:t>
            </a:r>
          </a:p>
          <a:p>
            <a:pPr lvl="1" eaLnBrk="1" hangingPunct="1"/>
            <a:r>
              <a:rPr lang="en-US" altLang="en-US" smtClean="0"/>
              <a:t>Publishing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25438"/>
            <a:ext cx="8001000" cy="1198562"/>
          </a:xfrm>
        </p:spPr>
        <p:txBody>
          <a:bodyPr/>
          <a:lstStyle/>
          <a:p>
            <a:pPr eaLnBrk="1" hangingPunct="1"/>
            <a:r>
              <a:rPr lang="en-US" altLang="en-US" smtClean="0"/>
              <a:t>W3C Authoring Tool </a:t>
            </a:r>
            <a:br>
              <a:rPr lang="en-US" altLang="en-US" smtClean="0"/>
            </a:br>
            <a:r>
              <a:rPr lang="en-US" altLang="en-US" smtClean="0"/>
              <a:t>Accessibility Guidelines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guidelines mandate:</a:t>
            </a:r>
          </a:p>
          <a:p>
            <a:pPr lvl="1" eaLnBrk="1" hangingPunct="1"/>
            <a:r>
              <a:rPr lang="en-US" altLang="en-US" smtClean="0"/>
              <a:t>The ability of the GUI editor to generate proper code</a:t>
            </a:r>
          </a:p>
          <a:p>
            <a:pPr lvl="1" eaLnBrk="1" hangingPunct="1"/>
            <a:r>
              <a:rPr lang="en-US" altLang="en-US" smtClean="0"/>
              <a:t>The usability of the GUI editor by a disabled person creating a Web page</a:t>
            </a:r>
          </a:p>
          <a:p>
            <a:pPr eaLnBrk="1" hangingPunct="1"/>
            <a:r>
              <a:rPr lang="en-US" altLang="en-US" smtClean="0"/>
              <a:t>Seven specific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152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Creating Web Pages </a:t>
            </a:r>
            <a:br>
              <a:rPr lang="en-US" altLang="en-US" smtClean="0"/>
            </a:br>
            <a:r>
              <a:rPr lang="en-US" altLang="en-US" smtClean="0"/>
              <a:t>with a GUI Editor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76400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Coursebook labs 9-1 through 9-7 will familiarize you with the toolbar, menus and functions of a GUI Web page editor, KompoZer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HTML Text Editors </a:t>
            </a:r>
            <a:br>
              <a:rPr lang="en-US" altLang="en-US" smtClean="0"/>
            </a:br>
            <a:r>
              <a:rPr lang="en-US" altLang="en-US" smtClean="0"/>
              <a:t>vs. GUI Editors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0772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HTML text editors (e.g., Notepad, WordPad, Vi, Emacs)</a:t>
            </a:r>
          </a:p>
          <a:p>
            <a:pPr lvl="1" eaLnBrk="1" hangingPunct="1"/>
            <a:r>
              <a:rPr lang="en-US" altLang="en-US" smtClean="0"/>
              <a:t>Easily include other code (e.g., JavaScript)</a:t>
            </a:r>
          </a:p>
          <a:p>
            <a:pPr lvl="1" eaLnBrk="1" hangingPunct="1"/>
            <a:r>
              <a:rPr lang="en-US" altLang="en-US" smtClean="0"/>
              <a:t>Readily modify code</a:t>
            </a:r>
          </a:p>
          <a:p>
            <a:pPr lvl="1" eaLnBrk="1" hangingPunct="1"/>
            <a:r>
              <a:rPr lang="en-US" altLang="en-US" smtClean="0"/>
              <a:t>Apply your HTML knowledge and skills</a:t>
            </a:r>
          </a:p>
          <a:p>
            <a:pPr eaLnBrk="1" hangingPunct="1"/>
            <a:r>
              <a:rPr lang="en-US" altLang="en-US" smtClean="0"/>
              <a:t>Drawbacks:</a:t>
            </a:r>
          </a:p>
          <a:p>
            <a:pPr lvl="1" eaLnBrk="1" hangingPunct="1"/>
            <a:r>
              <a:rPr lang="en-US" altLang="en-US" smtClean="0"/>
              <a:t>Typing code is time-consuming</a:t>
            </a:r>
          </a:p>
          <a:p>
            <a:pPr lvl="1" eaLnBrk="1" hangingPunct="1"/>
            <a:r>
              <a:rPr lang="en-US" altLang="en-US" smtClean="0"/>
              <a:t>People with disabilities may find manual entry difficult or impossible</a:t>
            </a:r>
          </a:p>
          <a:p>
            <a:pPr lvl="1" eaLnBrk="1" hangingPunct="1"/>
            <a:r>
              <a:rPr lang="en-US" altLang="en-US" smtClean="0"/>
              <a:t>Requires a higher degree of effort to create even a simple page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HTML Text Editors </a:t>
            </a:r>
            <a:br>
              <a:rPr lang="en-US" altLang="en-US" smtClean="0"/>
            </a:br>
            <a:r>
              <a:rPr lang="en-US" altLang="en-US" smtClean="0"/>
              <a:t>vs. GUI Editors </a:t>
            </a:r>
            <a:r>
              <a:rPr lang="en-US" altLang="en-US" sz="1800" smtClean="0"/>
              <a:t>(cont’d)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7315200" cy="4495800"/>
          </a:xfrm>
        </p:spPr>
        <p:txBody>
          <a:bodyPr/>
          <a:lstStyle/>
          <a:p>
            <a:pPr eaLnBrk="1" hangingPunct="1"/>
            <a:r>
              <a:rPr lang="en-US" altLang="en-US" smtClean="0"/>
              <a:t>GUI HTML editors</a:t>
            </a:r>
          </a:p>
          <a:p>
            <a:pPr lvl="1" eaLnBrk="1" hangingPunct="1"/>
            <a:r>
              <a:rPr lang="en-US" altLang="en-US" smtClean="0"/>
              <a:t>Place code into files for you</a:t>
            </a:r>
          </a:p>
          <a:p>
            <a:pPr lvl="1" eaLnBrk="1" hangingPunct="1"/>
            <a:r>
              <a:rPr lang="en-US" altLang="en-US" smtClean="0"/>
              <a:t>Allow you to modify your code manually</a:t>
            </a:r>
          </a:p>
          <a:p>
            <a:pPr eaLnBrk="1" hangingPunct="1"/>
            <a:r>
              <a:rPr lang="en-US" altLang="en-US" smtClean="0"/>
              <a:t>Drawbacks:</a:t>
            </a:r>
          </a:p>
          <a:p>
            <a:pPr lvl="1" eaLnBrk="1" hangingPunct="1"/>
            <a:r>
              <a:rPr lang="en-US" altLang="en-US" smtClean="0"/>
              <a:t>May alter or ignore any code you enter manually</a:t>
            </a:r>
          </a:p>
          <a:p>
            <a:pPr lvl="1" eaLnBrk="1" hangingPunct="1"/>
            <a:r>
              <a:rPr lang="en-US" altLang="en-US" smtClean="0"/>
              <a:t>Rarely keep pace with the evolution of HTML standards</a:t>
            </a:r>
          </a:p>
          <a:p>
            <a:pPr lvl="1" eaLnBrk="1" hangingPunct="1"/>
            <a:r>
              <a:rPr lang="en-US" altLang="en-US" smtClean="0"/>
              <a:t>At the time of this writing, HTML5 was not supported by any open-source GUI editors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W201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FF3300"/>
      </a:accent2>
      <a:accent3>
        <a:srgbClr val="FFFFFF"/>
      </a:accent3>
      <a:accent4>
        <a:srgbClr val="000000"/>
      </a:accent4>
      <a:accent5>
        <a:srgbClr val="AAE2CA"/>
      </a:accent5>
      <a:accent6>
        <a:srgbClr val="E72D00"/>
      </a:accent6>
      <a:hlink>
        <a:srgbClr val="CCCCFF"/>
      </a:hlink>
      <a:folHlink>
        <a:srgbClr val="B2B2B2"/>
      </a:folHlink>
    </a:clrScheme>
    <a:fontScheme name="CIW20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IW201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W201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W201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W201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W201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W201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W201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C:\Courseware\~CIW Coursebook RENAMING\CIW.pot</Template>
  <TotalTime>3654</TotalTime>
  <Words>1034</Words>
  <Application>Microsoft Office PowerPoint</Application>
  <PresentationFormat>On-screen Show (4:3)</PresentationFormat>
  <Paragraphs>159</Paragraphs>
  <Slides>22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Century Gothic</vt:lpstr>
      <vt:lpstr>Arial</vt:lpstr>
      <vt:lpstr>Calibri</vt:lpstr>
      <vt:lpstr>Times New Roman</vt:lpstr>
      <vt:lpstr>Wingdings</vt:lpstr>
      <vt:lpstr>Lucida Sans Typewriter</vt:lpstr>
      <vt:lpstr>Custom Design</vt:lpstr>
      <vt:lpstr>CIW2011</vt:lpstr>
      <vt:lpstr>Lesson 9: GUI HTML Editors and  Mobile Web Sites</vt:lpstr>
      <vt:lpstr>Lesson 9 Objectives</vt:lpstr>
      <vt:lpstr>Introduction to GUI HTML Editors </vt:lpstr>
      <vt:lpstr>Types of GUI Editors</vt:lpstr>
      <vt:lpstr>GUI HTML Editor Functionality</vt:lpstr>
      <vt:lpstr>W3C Authoring Tool  Accessibility Guidelines</vt:lpstr>
      <vt:lpstr>Creating Web Pages  with a GUI Editor</vt:lpstr>
      <vt:lpstr>HTML Text Editors  vs. GUI Editors</vt:lpstr>
      <vt:lpstr>HTML Text Editors  vs. GUI Editors (cont’d)</vt:lpstr>
      <vt:lpstr>Previewing Pages  and Validating Code </vt:lpstr>
      <vt:lpstr>Web Site Publishing </vt:lpstr>
      <vt:lpstr>Publishing to a Test Web Server</vt:lpstr>
      <vt:lpstr>Developing Web Pages for Mobile Devices </vt:lpstr>
      <vt:lpstr>Mobile Apps  vs. Mobile Web Sites</vt:lpstr>
      <vt:lpstr>Converting a Web site  for Mobile Users</vt:lpstr>
      <vt:lpstr>Working with Web 2.0</vt:lpstr>
      <vt:lpstr>Browsers as Application  Delivery Platforms</vt:lpstr>
      <vt:lpstr>Browsers as Application  Delivery Platforms (cont'd)</vt:lpstr>
      <vt:lpstr>Personalizing a Web Page  with Third-Party Applications </vt:lpstr>
      <vt:lpstr>Web Feeds</vt:lpstr>
      <vt:lpstr>Podcasts</vt:lpstr>
      <vt:lpstr>Lesson 9 Summary</vt:lpstr>
    </vt:vector>
  </TitlesOfParts>
  <Company>Prosoft Training.com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Mazar</dc:creator>
  <cp:lastModifiedBy>Cynthia</cp:lastModifiedBy>
  <cp:revision>532</cp:revision>
  <dcterms:created xsi:type="dcterms:W3CDTF">2001-04-06T20:03:14Z</dcterms:created>
  <dcterms:modified xsi:type="dcterms:W3CDTF">2017-02-24T18:51:20Z</dcterms:modified>
</cp:coreProperties>
</file>