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</p:sldMasterIdLst>
  <p:notesMasterIdLst>
    <p:notesMasterId r:id="rId37"/>
  </p:notesMasterIdLst>
  <p:handoutMasterIdLst>
    <p:handoutMasterId r:id="rId38"/>
  </p:handoutMasterIdLst>
  <p:sldIdLst>
    <p:sldId id="618" r:id="rId3"/>
    <p:sldId id="619" r:id="rId4"/>
    <p:sldId id="621" r:id="rId5"/>
    <p:sldId id="622" r:id="rId6"/>
    <p:sldId id="623" r:id="rId7"/>
    <p:sldId id="624" r:id="rId8"/>
    <p:sldId id="625" r:id="rId9"/>
    <p:sldId id="626" r:id="rId10"/>
    <p:sldId id="627" r:id="rId11"/>
    <p:sldId id="628" r:id="rId12"/>
    <p:sldId id="629" r:id="rId13"/>
    <p:sldId id="630" r:id="rId14"/>
    <p:sldId id="631" r:id="rId15"/>
    <p:sldId id="632" r:id="rId16"/>
    <p:sldId id="633" r:id="rId17"/>
    <p:sldId id="634" r:id="rId18"/>
    <p:sldId id="635" r:id="rId19"/>
    <p:sldId id="636" r:id="rId20"/>
    <p:sldId id="637" r:id="rId21"/>
    <p:sldId id="657" r:id="rId22"/>
    <p:sldId id="658" r:id="rId23"/>
    <p:sldId id="659" r:id="rId24"/>
    <p:sldId id="660" r:id="rId25"/>
    <p:sldId id="661" r:id="rId26"/>
    <p:sldId id="662" r:id="rId27"/>
    <p:sldId id="663" r:id="rId28"/>
    <p:sldId id="664" r:id="rId29"/>
    <p:sldId id="665" r:id="rId30"/>
    <p:sldId id="638" r:id="rId31"/>
    <p:sldId id="639" r:id="rId32"/>
    <p:sldId id="640" r:id="rId33"/>
    <p:sldId id="641" r:id="rId34"/>
    <p:sldId id="642" r:id="rId35"/>
    <p:sldId id="656" r:id="rId36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9999"/>
    <a:srgbClr val="3366FF"/>
    <a:srgbClr val="FFFF00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201" autoAdjust="0"/>
    <p:restoredTop sz="90929"/>
  </p:normalViewPr>
  <p:slideViewPr>
    <p:cSldViewPr>
      <p:cViewPr varScale="1">
        <p:scale>
          <a:sx n="88" d="100"/>
          <a:sy n="88" d="100"/>
        </p:scale>
        <p:origin x="8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05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fld id="{F07EC677-B742-47B9-8E08-0E2B1017DE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8440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7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fld id="{C526574A-68C9-4D04-AE47-3E9329EC80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4491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60D6CF0D-F328-4CAA-8F9E-C7851A28ADDC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045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045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604200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1F0DE6A3-5441-47C2-873C-FF7965C7AEB8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10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966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966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464606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BC9D5753-C64D-4979-ADFD-8AF45E4DEB9F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11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069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069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996245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9602E576-A5BD-49D0-84C6-25E5AA2A059B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12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171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171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22604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A13F5F82-DD3C-4C29-9B49-3AD91F0468C9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13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273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274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157955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D1B35899-DE8D-4788-833B-D0733572C926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14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376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376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338041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6397CFAB-BF71-44B5-AEC0-F06A819E3D61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15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478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478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794733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34E1B8EE-4092-4E54-80B2-42E0029604E2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16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581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581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073967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7ABB9068-AAAD-4B3B-8544-3F79F8DA0ABD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17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683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683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62159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0DAFE08F-2EE6-49E4-910D-65125C0CD187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18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785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786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083580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9B6B151E-0DB4-4E40-8052-2E071143389F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19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883" name="Rectangle 2050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884" name="Rectangle 2051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7650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AE9B7BED-8BED-4A0A-8689-EA5D8F6DD4C3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2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147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147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23983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78362DF6-9FCB-4DF6-9060-FBA67F47B484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20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990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99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599419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6766A60F-E120-4DB9-A879-A8C59C53D6F8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21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093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093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62133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D56B8963-CE4E-4F3A-8D9E-4F49B1958A5F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22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195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195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359054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B825CFC0-32C1-4CB6-8087-2C31BFA90A1B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29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297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298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346436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7D7BD272-F05A-403C-B96C-134573102B0B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30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400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400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180237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51E00314-8106-4D5C-A0B7-D2B52DF1E65D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31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502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502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316028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8B306666-8D48-4155-8ADD-77E517428E25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32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605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605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99088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6AFBCC1A-FA86-4C10-BA5F-D25BA4115DA7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33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707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707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79685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F295C135-42A4-448D-AFD0-99E53F98CE19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3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249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250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04591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C74B0241-8BED-4BE4-98C7-3E3E186414C6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4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352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352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70646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B38104DC-E5E1-42C1-95F6-7F70BBAB3DDA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5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454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454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50453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E7337FCF-956F-4880-A522-6E1E1FC1C37B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6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55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55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00491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0767857C-D821-4393-BF08-AC94362D4830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7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659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659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778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429FC9A1-41F4-44FD-99F9-40B838CA9008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8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761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762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83328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5CBA4A0A-9C29-4B62-9DE4-098A8E2D44F2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9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4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4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81472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C707F-6BE9-4CCD-961C-E78E861D684F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35B31-337F-4546-8CBC-34EA1ABEF6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401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C9E2F-1F73-4935-BB88-E3BE2B136990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B631A-FC9F-4F9E-81F5-395820D94C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1659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5ED73-7FEE-4FF5-BAF2-B5F9CB34249B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A831E-D155-48C9-B1DA-0A2B0A425D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663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/>
          <p:cNvSpPr txBox="1">
            <a:spLocks noChangeArrowheads="1"/>
          </p:cNvSpPr>
          <p:nvPr userDrawn="1"/>
        </p:nvSpPr>
        <p:spPr bwMode="auto">
          <a:xfrm>
            <a:off x="5694363" y="6672263"/>
            <a:ext cx="3449637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Copyright © 2012 Certification Partners, LLC --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6769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12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1245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39243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39243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62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68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80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99494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485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70EDC-CBB2-4A3B-B101-4972C63F5F91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17372-DF38-4358-A5BF-DFA6B0726B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8107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78321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569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52400"/>
            <a:ext cx="20002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8483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54BA3-5326-40CF-8B5D-226098CB1F28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0E19E-8BF6-4BD6-870C-7094B2D173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0735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F6611-0935-430E-B926-217386B15DEB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D10E2-1DE6-4328-89E3-FCC5A7B974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025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ED234-ABC8-41DA-B9C8-74855137D596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432F1-6ACE-4439-911B-81D482C036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082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03DFE-A3B4-4BC8-8B6F-2D07F5CB037B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E8B3F-7DD7-4B9F-ABC9-025157C8B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34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72043-F12D-4D00-8E04-F8242F754B52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66BAF-40D7-4C72-B832-152F6C854A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098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22455-E210-4634-AABF-8E6876CF5ADE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7E1E1-47C7-4970-B112-DE9C1EE786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081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5F7E4-C24B-4DC4-9CED-53186402673D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FFB80-A0D0-4FEA-A0E0-977A4858DA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07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7350076-CA0A-49AA-94FF-F30785EC1481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156BAE08-EEB8-420A-B5F4-615BB207AD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8001000" cy="119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76400"/>
            <a:ext cx="8001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Text Box 6"/>
          <p:cNvSpPr txBox="1">
            <a:spLocks noChangeArrowheads="1"/>
          </p:cNvSpPr>
          <p:nvPr userDrawn="1"/>
        </p:nvSpPr>
        <p:spPr bwMode="auto">
          <a:xfrm>
            <a:off x="5781675" y="6672263"/>
            <a:ext cx="336232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Copyright © 2012 Certification Partners, LLC --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33528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Lesson 8:</a:t>
            </a:r>
            <a:br>
              <a:rPr lang="en-US" altLang="en-US" smtClean="0">
                <a:solidFill>
                  <a:schemeClr val="tx1"/>
                </a:solidFill>
              </a:rPr>
            </a:br>
            <a:r>
              <a:rPr lang="en-US" altLang="en-US" smtClean="0">
                <a:solidFill>
                  <a:schemeClr val="tx1"/>
                </a:solidFill>
              </a:rPr>
              <a:t>Extending 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3152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Java</a:t>
            </a:r>
            <a:endParaRPr lang="en-US" altLang="en-US" smtClean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Object-oriented programming language</a:t>
            </a:r>
          </a:p>
          <a:p>
            <a:pPr eaLnBrk="1" hangingPunct="1"/>
            <a:r>
              <a:rPr lang="en-US" altLang="en-US" smtClean="0"/>
              <a:t>Compiled</a:t>
            </a:r>
          </a:p>
          <a:p>
            <a:pPr eaLnBrk="1" hangingPunct="1"/>
            <a:r>
              <a:rPr lang="en-US" altLang="en-US" smtClean="0"/>
              <a:t>Platform-independent</a:t>
            </a:r>
          </a:p>
          <a:p>
            <a:pPr lvl="1" eaLnBrk="1" hangingPunct="1"/>
            <a:r>
              <a:rPr lang="en-US" altLang="en-US" smtClean="0"/>
              <a:t>Marketing: Write once, run anywhere</a:t>
            </a:r>
          </a:p>
          <a:p>
            <a:pPr lvl="1" eaLnBrk="1" hangingPunct="1"/>
            <a:r>
              <a:rPr lang="en-US" altLang="en-US" smtClean="0"/>
              <a:t>Reality: Write once, test everywhere</a:t>
            </a:r>
          </a:p>
          <a:p>
            <a:pPr eaLnBrk="1" hangingPunct="1"/>
            <a:r>
              <a:rPr lang="en-US" altLang="en-US" smtClean="0"/>
              <a:t>Java can be used to write:</a:t>
            </a:r>
          </a:p>
          <a:p>
            <a:pPr lvl="1" eaLnBrk="1" hangingPunct="1"/>
            <a:r>
              <a:rPr lang="en-US" altLang="en-US" smtClean="0"/>
              <a:t>Stand-alone applications</a:t>
            </a:r>
          </a:p>
          <a:p>
            <a:pPr lvl="1" eaLnBrk="1" hangingPunct="1"/>
            <a:r>
              <a:rPr lang="en-US" altLang="en-US" smtClean="0"/>
              <a:t>Servlets</a:t>
            </a:r>
          </a:p>
          <a:p>
            <a:pPr lvl="1" eaLnBrk="1" hangingPunct="1"/>
            <a:r>
              <a:rPr lang="en-US" altLang="en-US" smtClean="0"/>
              <a:t>JavaServer Pages (JSP)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Visual Basic</a:t>
            </a:r>
            <a:r>
              <a:rPr lang="en-US" altLang="en-US" smtClean="0"/>
              <a:t> 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A compiled programming language developed by Microsoft Corporation</a:t>
            </a:r>
          </a:p>
          <a:p>
            <a:pPr eaLnBrk="1" hangingPunct="1"/>
            <a:r>
              <a:rPr lang="en-US" altLang="en-US" smtClean="0"/>
              <a:t>Used for stand-alone applications and server-side Web applications</a:t>
            </a:r>
          </a:p>
          <a:p>
            <a:pPr eaLnBrk="1" hangingPunct="1"/>
            <a:r>
              <a:rPr lang="en-US" altLang="en-US" smtClean="0"/>
              <a:t>Once only procedural, now has object-based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3152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C#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Pronounced "C sharp"</a:t>
            </a:r>
          </a:p>
          <a:p>
            <a:pPr eaLnBrk="1" hangingPunct="1"/>
            <a:r>
              <a:rPr lang="en-US" altLang="en-US" smtClean="0"/>
              <a:t>Object-oriented programming language</a:t>
            </a:r>
          </a:p>
          <a:p>
            <a:pPr eaLnBrk="1" hangingPunct="1"/>
            <a:r>
              <a:rPr lang="en-US" altLang="en-US" smtClean="0"/>
              <a:t>Compiled</a:t>
            </a:r>
          </a:p>
          <a:p>
            <a:pPr eaLnBrk="1" hangingPunct="1"/>
            <a:r>
              <a:rPr lang="en-US" altLang="en-US" smtClean="0"/>
              <a:t>Platform-dependent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66700"/>
            <a:ext cx="8153400" cy="1333500"/>
          </a:xfrm>
        </p:spPr>
        <p:txBody>
          <a:bodyPr/>
          <a:lstStyle/>
          <a:p>
            <a:pPr eaLnBrk="1" hangingPunct="1"/>
            <a:r>
              <a:rPr lang="en-US" altLang="en-US" smtClean="0"/>
              <a:t>Server Side Includes (SSIs)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0010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An instruction inside of an HTML page that directs the Web server to perform an action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An alternative to CGI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SSI instructions are in SGML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Can be used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Place the results of a database query into a page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Execute other programs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Indicate the last time a document was modified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Insert footer text at the bottom of a page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Add the current date as a timestamp to a page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Server Side Includes (SSIs) </a:t>
            </a:r>
            <a:br>
              <a:rPr lang="en-US" altLang="en-US" smtClean="0"/>
            </a:br>
            <a:r>
              <a:rPr lang="en-US" altLang="en-US" sz="1800" smtClean="0"/>
              <a:t>(cont'd)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Standard SSI file name extensions:</a:t>
            </a:r>
          </a:p>
          <a:p>
            <a:pPr lvl="1" eaLnBrk="1" hangingPunct="1"/>
            <a:r>
              <a:rPr lang="en-US" altLang="en-US" smtClean="0"/>
              <a:t>.shtml</a:t>
            </a:r>
          </a:p>
          <a:p>
            <a:pPr lvl="1" eaLnBrk="1" hangingPunct="1"/>
            <a:r>
              <a:rPr lang="en-US" altLang="en-US" smtClean="0"/>
              <a:t>.shtm</a:t>
            </a:r>
          </a:p>
          <a:p>
            <a:pPr eaLnBrk="1" hangingPunct="1"/>
            <a:r>
              <a:rPr lang="en-US" altLang="en-US" smtClean="0"/>
              <a:t>SSI support in Web servers</a:t>
            </a:r>
          </a:p>
          <a:p>
            <a:pPr lvl="1" eaLnBrk="1" hangingPunct="1"/>
            <a:r>
              <a:rPr lang="en-US" altLang="en-US" smtClean="0"/>
              <a:t>Most Web servers include code that enables SSI</a:t>
            </a:r>
          </a:p>
          <a:p>
            <a:pPr lvl="1" eaLnBrk="1" hangingPunct="1"/>
            <a:r>
              <a:rPr lang="en-US" altLang="en-US" smtClean="0"/>
              <a:t>However, the SSI feature may be disabled</a:t>
            </a:r>
          </a:p>
          <a:p>
            <a:pPr lvl="2" eaLnBrk="1" hangingPunct="1"/>
            <a:r>
              <a:rPr lang="en-US" altLang="en-US" smtClean="0"/>
              <a:t>You may have to activate the feature</a:t>
            </a:r>
          </a:p>
          <a:p>
            <a:pPr lvl="2" eaLnBrk="1" hangingPunct="1"/>
            <a:r>
              <a:rPr lang="en-US" altLang="en-US" smtClean="0"/>
              <a:t>You may also have to define a MIME 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Client-Side Languages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Issues with client-side languages</a:t>
            </a:r>
          </a:p>
          <a:p>
            <a:pPr lvl="1" eaLnBrk="1" hangingPunct="1"/>
            <a:r>
              <a:rPr lang="en-US" altLang="en-US" smtClean="0"/>
              <a:t>Some clients do not support JavaScript or any other such scripting language</a:t>
            </a:r>
          </a:p>
          <a:p>
            <a:pPr lvl="1" eaLnBrk="1" hangingPunct="1"/>
            <a:r>
              <a:rPr lang="en-US" altLang="en-US" smtClean="0"/>
              <a:t>Users can deactivate script execution in browsers that normally support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JavaScript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8153400" cy="54864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Object-based scripting language</a:t>
            </a:r>
          </a:p>
          <a:p>
            <a:pPr eaLnBrk="1" hangingPunct="1"/>
            <a:r>
              <a:rPr lang="en-US" altLang="en-US" sz="2000" smtClean="0"/>
              <a:t>Adds interactivity to Web pages</a:t>
            </a:r>
          </a:p>
          <a:p>
            <a:pPr eaLnBrk="1" hangingPunct="1"/>
            <a:r>
              <a:rPr lang="en-US" altLang="en-US" sz="2000" smtClean="0"/>
              <a:t>Can also be used on the server side (Server-Side JavaScript [SSJS])</a:t>
            </a:r>
          </a:p>
          <a:p>
            <a:pPr eaLnBrk="1" hangingPunct="1"/>
            <a:r>
              <a:rPr lang="en-US" altLang="en-US" sz="2000" smtClean="0"/>
              <a:t>On the client side, can be used to:</a:t>
            </a:r>
          </a:p>
          <a:p>
            <a:pPr lvl="1" eaLnBrk="1" hangingPunct="1"/>
            <a:r>
              <a:rPr lang="en-US" altLang="en-US" sz="2000" smtClean="0"/>
              <a:t>Detect browsers</a:t>
            </a:r>
          </a:p>
          <a:p>
            <a:pPr lvl="1" eaLnBrk="1" hangingPunct="1"/>
            <a:r>
              <a:rPr lang="en-US" altLang="en-US" sz="2000" smtClean="0"/>
              <a:t>Create cookies</a:t>
            </a:r>
          </a:p>
          <a:p>
            <a:pPr lvl="1" eaLnBrk="1" hangingPunct="1"/>
            <a:r>
              <a:rPr lang="en-US" altLang="en-US" sz="2000" smtClean="0"/>
              <a:t>Create mouse rollovers</a:t>
            </a:r>
          </a:p>
          <a:p>
            <a:pPr eaLnBrk="1" hangingPunct="1"/>
            <a:r>
              <a:rPr lang="en-US" altLang="en-US" sz="2000" smtClean="0"/>
              <a:t>JavaScript advantages</a:t>
            </a:r>
          </a:p>
          <a:p>
            <a:pPr lvl="1" eaLnBrk="1" hangingPunct="1"/>
            <a:r>
              <a:rPr lang="en-US" altLang="en-US" sz="2000" smtClean="0"/>
              <a:t>Platform-independent</a:t>
            </a:r>
          </a:p>
          <a:p>
            <a:pPr lvl="1" eaLnBrk="1" hangingPunct="1"/>
            <a:r>
              <a:rPr lang="en-US" altLang="en-US" sz="2000" smtClean="0"/>
              <a:t>Vendor-neutral</a:t>
            </a:r>
          </a:p>
          <a:p>
            <a:pPr lvl="1" eaLnBrk="1" hangingPunct="1"/>
            <a:r>
              <a:rPr lang="en-US" altLang="en-US" sz="2000" smtClean="0"/>
              <a:t>Relatively simple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JavaScript </a:t>
            </a:r>
            <a:r>
              <a:rPr lang="en-US" altLang="en-US" sz="1800" smtClean="0"/>
              <a:t>(cont'd)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Can be placed in an HTML document</a:t>
            </a:r>
          </a:p>
          <a:p>
            <a:pPr lvl="1" eaLnBrk="1" hangingPunct="1"/>
            <a:r>
              <a:rPr lang="en-US" altLang="en-US" smtClean="0"/>
              <a:t>Use the &lt;script&gt; tag</a:t>
            </a:r>
          </a:p>
          <a:p>
            <a:pPr eaLnBrk="1" hangingPunct="1"/>
            <a:r>
              <a:rPr lang="en-US" altLang="en-US" smtClean="0"/>
              <a:t>Browser detection (using JavaScript or any other scripting technology) is useful for:</a:t>
            </a:r>
          </a:p>
          <a:p>
            <a:pPr lvl="1" eaLnBrk="1" hangingPunct="1"/>
            <a:r>
              <a:rPr lang="en-US" altLang="en-US" smtClean="0"/>
              <a:t>Presenting different versions of a site to different browsers</a:t>
            </a:r>
          </a:p>
          <a:p>
            <a:pPr lvl="1" eaLnBrk="1" hangingPunct="1"/>
            <a:r>
              <a:rPr lang="en-US" altLang="en-US" smtClean="0"/>
              <a:t>Informing users in a corporate intranet to upgrade their browsers to a supported version</a:t>
            </a:r>
          </a:p>
          <a:p>
            <a:pPr lvl="1" eaLnBrk="1" hangingPunct="1"/>
            <a:r>
              <a:rPr lang="en-US" altLang="en-US" smtClean="0"/>
              <a:t>Ensuring accessibility to disabled users</a:t>
            </a:r>
          </a:p>
          <a:p>
            <a:pPr lvl="1" eaLnBrk="1" hangingPunct="1"/>
            <a:endParaRPr lang="en-US" altLang="en-US" smtClean="0"/>
          </a:p>
          <a:p>
            <a:pPr lvl="1"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JavaScript </a:t>
            </a:r>
            <a:r>
              <a:rPr lang="en-US" altLang="en-US" sz="1800" smtClean="0"/>
              <a:t>(cont'd)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JavaScript and cookies</a:t>
            </a:r>
          </a:p>
          <a:p>
            <a:pPr lvl="1" eaLnBrk="1" hangingPunct="1"/>
            <a:r>
              <a:rPr lang="en-US" altLang="en-US" smtClean="0"/>
              <a:t>Cookies are stored on the hard drive</a:t>
            </a:r>
          </a:p>
          <a:p>
            <a:pPr lvl="1" eaLnBrk="1" hangingPunct="1"/>
            <a:r>
              <a:rPr lang="en-US" altLang="en-US" smtClean="0"/>
              <a:t>Cookies can be used to:</a:t>
            </a:r>
          </a:p>
          <a:p>
            <a:pPr lvl="2" eaLnBrk="1" hangingPunct="1"/>
            <a:r>
              <a:rPr lang="en-US" altLang="en-US" smtClean="0"/>
              <a:t>Store passwords</a:t>
            </a:r>
          </a:p>
          <a:p>
            <a:pPr lvl="2" eaLnBrk="1" hangingPunct="1"/>
            <a:r>
              <a:rPr lang="en-US" altLang="en-US" smtClean="0"/>
              <a:t>Store user preferences</a:t>
            </a:r>
          </a:p>
          <a:p>
            <a:pPr lvl="2" eaLnBrk="1" hangingPunct="1"/>
            <a:r>
              <a:rPr lang="en-US" altLang="en-US" smtClean="0"/>
              <a:t>Choose which Web pages will be displayed based on browser version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VBScript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Microsoft’s answer to JavaScript</a:t>
            </a:r>
          </a:p>
          <a:p>
            <a:pPr eaLnBrk="1" hangingPunct="1"/>
            <a:r>
              <a:rPr lang="en-US" altLang="en-US" smtClean="0"/>
              <a:t>Can be used on the client side or the server side</a:t>
            </a:r>
          </a:p>
          <a:p>
            <a:pPr eaLnBrk="1" hangingPunct="1"/>
            <a:r>
              <a:rPr lang="en-US" altLang="en-US" smtClean="0"/>
              <a:t>If used on the client side, only Internet Explorer can render the script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Lesson 8 Objectives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696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Identify client-side and server-side scripting technologies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Identify the benefits of Dynamic HTML (DHTML)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Define the function of the Document Object Model (DOM)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Define HTML5 APIs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Use the HTML5 canvas API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Use the HTML5 offline Web application API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Use the HTML5 geolocation API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Use the HTML5 drag-and-drop API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Define Web application frameworks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Connect Web pages to databases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Dynamic HTML (DHTML)</a:t>
            </a:r>
            <a:endParaRPr lang="en-US" altLang="en-US" smtClean="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3152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An enhancement that provides animation, interactivity and dynamic updates in pages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DHTML capabilities include: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Automatic adjustment of font sizes and colors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Absolute positioning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New document content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Granular control over animation, audio and video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Document Object </a:t>
            </a:r>
            <a:br>
              <a:rPr lang="en-US" altLang="en-US" smtClean="0"/>
            </a:br>
            <a:r>
              <a:rPr lang="en-US" altLang="en-US" smtClean="0"/>
              <a:t>Model (DOM)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A vendor-neutral, cross-platform application programming interface (API)</a:t>
            </a:r>
          </a:p>
          <a:p>
            <a:pPr eaLnBrk="1" hangingPunct="1"/>
            <a:r>
              <a:rPr lang="en-US" altLang="en-US" smtClean="0"/>
              <a:t>Specifies how objects in a document can be referred to and manipulated through scripting languages</a:t>
            </a:r>
          </a:p>
          <a:p>
            <a:pPr eaLnBrk="1" hangingPunct="1"/>
            <a:r>
              <a:rPr lang="en-US" altLang="en-US" smtClean="0"/>
              <a:t>Describes the elements, or objects, within a document rendered by a user agent (e.g., Web browser)</a:t>
            </a:r>
          </a:p>
          <a:p>
            <a:pPr eaLnBrk="1" hangingPunct="1"/>
            <a:r>
              <a:rPr lang="en-US" altLang="en-US" smtClean="0"/>
              <a:t>A W3C standard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Document Object </a:t>
            </a:r>
            <a:br>
              <a:rPr lang="en-US" altLang="en-US" smtClean="0"/>
            </a:br>
            <a:r>
              <a:rPr lang="en-US" altLang="en-US" smtClean="0"/>
              <a:t>Model (DOM) </a:t>
            </a:r>
            <a:r>
              <a:rPr lang="en-US" altLang="en-US" sz="1800" smtClean="0"/>
              <a:t>(cont'd)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9248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Accessing a browser's DOM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Use a scripting language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JavaScript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VBScript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DOM compliance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The W3C has created a standard DOM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Choosing a DOM-compliant browser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Undefined object error and the DOM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HTML, the DOM and browser compatibility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itle 1"/>
          <p:cNvSpPr>
            <a:spLocks noGrp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r>
              <a:rPr lang="en-US" altLang="en-US" smtClean="0"/>
              <a:t>HTML5 APIs</a:t>
            </a:r>
          </a:p>
        </p:txBody>
      </p:sp>
      <p:sp>
        <p:nvSpPr>
          <p:cNvPr id="179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HTML5 APIs are the best examples of DHTML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HTML5 APIs utilize multiple technologies to extend the functionality of HTML :</a:t>
            </a:r>
          </a:p>
          <a:p>
            <a:pPr lvl="1"/>
            <a:r>
              <a:rPr lang="en-US" altLang="en-US" smtClean="0"/>
              <a:t>HTML5</a:t>
            </a:r>
          </a:p>
          <a:p>
            <a:pPr lvl="1"/>
            <a:r>
              <a:rPr lang="en-US" altLang="en-US" smtClean="0"/>
              <a:t>Cascading Style Sheets (CSS)</a:t>
            </a:r>
          </a:p>
          <a:p>
            <a:pPr lvl="1"/>
            <a:r>
              <a:rPr lang="en-US" altLang="en-US" smtClean="0"/>
              <a:t>JavaScript access to the Document Object Model (DOM)</a:t>
            </a:r>
          </a:p>
          <a:p>
            <a:r>
              <a:rPr lang="en-US" altLang="en-US" smtClean="0"/>
              <a:t>HTML5 APIs are used to create apps for mobile devices, not just Web pages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itle 1"/>
          <p:cNvSpPr>
            <a:spLocks noGrp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r>
              <a:rPr lang="en-US" altLang="en-US" smtClean="0"/>
              <a:t>Canvas</a:t>
            </a:r>
          </a:p>
        </p:txBody>
      </p:sp>
      <p:sp>
        <p:nvSpPr>
          <p:cNvPr id="180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Provides a place on a Web page (a "canvas") where developers can display graphics, animation, video and games "on the fly" without the need for a plug-in</a:t>
            </a:r>
          </a:p>
          <a:p>
            <a:r>
              <a:rPr lang="en-US" altLang="en-US" smtClean="0"/>
              <a:t>Draw objects on a canvas using JavaScript</a:t>
            </a:r>
          </a:p>
          <a:p>
            <a:r>
              <a:rPr lang="en-US" altLang="en-US" smtClean="0"/>
              <a:t>The canvas element is defined in HTML with the &lt;canvas&gt;&lt;/canvas&gt; tag</a:t>
            </a:r>
          </a:p>
          <a:p>
            <a:r>
              <a:rPr lang="en-US" altLang="en-US" smtClean="0"/>
              <a:t>The canvas element has only two attributes: </a:t>
            </a:r>
            <a:r>
              <a:rPr lang="en-US" altLang="en-US" i="1" smtClean="0"/>
              <a:t>height</a:t>
            </a:r>
            <a:r>
              <a:rPr lang="en-US" altLang="en-US" smtClean="0"/>
              <a:t> and </a:t>
            </a:r>
            <a:r>
              <a:rPr lang="en-US" altLang="en-US" i="1" smtClean="0"/>
              <a:t>width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itle 1"/>
          <p:cNvSpPr>
            <a:spLocks noGrp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r>
              <a:rPr lang="en-US" altLang="en-US" smtClean="0"/>
              <a:t>Offline Web Application</a:t>
            </a:r>
          </a:p>
        </p:txBody>
      </p:sp>
      <p:sp>
        <p:nvSpPr>
          <p:cNvPr id="181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Allows users to interact with Web sites when a network connection is unavailable</a:t>
            </a:r>
          </a:p>
          <a:p>
            <a:r>
              <a:rPr lang="en-US" altLang="en-US" smtClean="0"/>
              <a:t>Web pages will store data locally within the user’s browser, utilizing the application cache</a:t>
            </a:r>
          </a:p>
          <a:p>
            <a:r>
              <a:rPr lang="en-US" altLang="en-US" smtClean="0"/>
              <a:t>Utilizing a manifest, which tells the browser which files to store locally, is what allows the user to continue working without the connection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Title 1"/>
          <p:cNvSpPr>
            <a:spLocks noGrp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r>
              <a:rPr lang="en-US" altLang="en-US" smtClean="0"/>
              <a:t>Geolocation</a:t>
            </a:r>
          </a:p>
        </p:txBody>
      </p:sp>
      <p:sp>
        <p:nvSpPr>
          <p:cNvPr id="182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Used to locate a user’s geographical position</a:t>
            </a:r>
          </a:p>
          <a:p>
            <a:r>
              <a:rPr lang="en-US" altLang="en-US" smtClean="0"/>
              <a:t>Geolocation can:</a:t>
            </a:r>
          </a:p>
          <a:p>
            <a:pPr lvl="1"/>
            <a:r>
              <a:rPr lang="en-US" altLang="en-US" smtClean="0"/>
              <a:t>Determine a user’s current position</a:t>
            </a:r>
          </a:p>
          <a:p>
            <a:pPr lvl="1"/>
            <a:r>
              <a:rPr lang="en-US" altLang="en-US" smtClean="0"/>
              <a:t>Monitor the user’s location</a:t>
            </a:r>
          </a:p>
          <a:p>
            <a:pPr lvl="1"/>
            <a:r>
              <a:rPr lang="en-US" altLang="en-US" smtClean="0"/>
              <a:t>Update any changes to that location</a:t>
            </a:r>
          </a:p>
          <a:p>
            <a:r>
              <a:rPr lang="en-US" altLang="en-US" smtClean="0"/>
              <a:t>Geolocation displays the user’s information in a localized map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Title 1"/>
          <p:cNvSpPr>
            <a:spLocks noGrp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r>
              <a:rPr lang="en-US" altLang="en-US" smtClean="0"/>
              <a:t>Drag-and-Drop Functionality</a:t>
            </a:r>
          </a:p>
        </p:txBody>
      </p:sp>
      <p:sp>
        <p:nvSpPr>
          <p:cNvPr id="183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Allows a user to move an item from one place on the page to another by dragging it across the screen and dropping it in a different location</a:t>
            </a:r>
          </a:p>
          <a:p>
            <a:r>
              <a:rPr lang="en-US" altLang="en-US" smtClean="0"/>
              <a:t>The drop zone is the place where dragged items can be placed</a:t>
            </a:r>
          </a:p>
          <a:p>
            <a:r>
              <a:rPr lang="en-US" altLang="en-US" smtClean="0"/>
              <a:t>There are two kinds of drag-and-drop functionality: </a:t>
            </a:r>
          </a:p>
          <a:p>
            <a:pPr lvl="1"/>
            <a:r>
              <a:rPr lang="en-US" altLang="en-US" smtClean="0"/>
              <a:t>Dragging files from the user’s computer onto a Web page</a:t>
            </a:r>
          </a:p>
          <a:p>
            <a:pPr lvl="1"/>
            <a:r>
              <a:rPr lang="en-US" altLang="en-US" smtClean="0"/>
              <a:t>Dragging items to a different location within the same 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Web Application Frameworks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Web application framework – a </a:t>
            </a:r>
            <a:r>
              <a:rPr lang="en-US" altLang="en-US" smtClean="0">
                <a:cs typeface="Times New Roman" panose="02020603050405020304" pitchFamily="18" charset="0"/>
              </a:rPr>
              <a:t>set of software tools or code that is commonly used in the creation and management of online applications</a:t>
            </a:r>
            <a:r>
              <a:rPr lang="en-US" altLang="en-US" smtClean="0"/>
              <a:t> </a:t>
            </a:r>
          </a:p>
          <a:p>
            <a:pPr eaLnBrk="1" hangingPunct="1"/>
            <a:r>
              <a:rPr lang="en-US" altLang="en-US" smtClean="0"/>
              <a:t>Popular Web application frameworks:</a:t>
            </a:r>
          </a:p>
          <a:p>
            <a:pPr lvl="1" eaLnBrk="1" hangingPunct="1"/>
            <a:r>
              <a:rPr lang="en-US" altLang="en-US" smtClean="0"/>
              <a:t>Django</a:t>
            </a:r>
          </a:p>
          <a:p>
            <a:pPr lvl="1" eaLnBrk="1" hangingPunct="1"/>
            <a:r>
              <a:rPr lang="en-US" altLang="en-US" smtClean="0"/>
              <a:t>Ruby on Rails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Connecting to a Database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 a database to work, you must:</a:t>
            </a:r>
          </a:p>
          <a:p>
            <a:pPr lvl="1" eaLnBrk="1" hangingPunct="1"/>
            <a:r>
              <a:rPr lang="en-US" altLang="en-US" smtClean="0"/>
              <a:t>Provide a way for the Web server and database to recognize each other </a:t>
            </a:r>
          </a:p>
          <a:p>
            <a:pPr lvl="1" eaLnBrk="1" hangingPunct="1"/>
            <a:r>
              <a:rPr lang="en-US" altLang="en-US" smtClean="0"/>
              <a:t>Provide permissions to the database so it can be read and/or written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Server-Side and Client-Side Languages 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800100" y="1676400"/>
            <a:ext cx="77343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Programming concepts</a:t>
            </a:r>
          </a:p>
          <a:p>
            <a:pPr lvl="1" eaLnBrk="1" hangingPunct="1"/>
            <a:r>
              <a:rPr lang="en-US" altLang="en-US" smtClean="0"/>
              <a:t>Not required knowledge, but essential terminology is useful to understand</a:t>
            </a:r>
          </a:p>
          <a:p>
            <a:pPr eaLnBrk="1" hangingPunct="1"/>
            <a:r>
              <a:rPr lang="en-US" altLang="en-US" smtClean="0"/>
              <a:t>Programming statements</a:t>
            </a:r>
          </a:p>
          <a:p>
            <a:pPr lvl="1" eaLnBrk="1" hangingPunct="1"/>
            <a:r>
              <a:rPr lang="en-US" altLang="en-US" smtClean="0"/>
              <a:t>if/then </a:t>
            </a:r>
          </a:p>
          <a:p>
            <a:pPr lvl="1" eaLnBrk="1" hangingPunct="1"/>
            <a:r>
              <a:rPr lang="en-US" altLang="en-US" smtClean="0"/>
              <a:t>if/then/else </a:t>
            </a:r>
          </a:p>
          <a:p>
            <a:pPr lvl="1" eaLnBrk="1" hangingPunct="1"/>
            <a:r>
              <a:rPr lang="en-US" altLang="en-US" smtClean="0"/>
              <a:t>do while</a:t>
            </a:r>
          </a:p>
          <a:p>
            <a:pPr lvl="1" eaLnBrk="1" hangingPunct="1"/>
            <a:r>
              <a:rPr lang="en-US" altLang="en-US" smtClean="0"/>
              <a:t>do until</a:t>
            </a:r>
          </a:p>
          <a:p>
            <a:pPr lvl="1" eaLnBrk="1" hangingPunct="1"/>
            <a:r>
              <a:rPr lang="en-US" altLang="en-US" smtClean="0"/>
              <a:t>break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CGI and Permissions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Aside from improper coding, CGI scripts usually fail to execute because:</a:t>
            </a:r>
          </a:p>
          <a:p>
            <a:pPr lvl="1" eaLnBrk="1" hangingPunct="1"/>
            <a:r>
              <a:rPr lang="en-US" altLang="en-US" smtClean="0"/>
              <a:t>The Web server does not have the permissions to execute files and scripts</a:t>
            </a:r>
          </a:p>
          <a:p>
            <a:pPr lvl="1" eaLnBrk="1" hangingPunct="1"/>
            <a:r>
              <a:rPr lang="en-US" altLang="en-US" smtClean="0"/>
              <a:t>The file or script used has incorrect permissions, which prohibits the server from executing the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ISPs and CGI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working with an Internet Service Provider (ISP), you generally need to:</a:t>
            </a:r>
          </a:p>
          <a:p>
            <a:pPr lvl="1" eaLnBrk="1" hangingPunct="1"/>
            <a:r>
              <a:rPr lang="en-US" altLang="en-US" smtClean="0"/>
              <a:t>Request CGI services</a:t>
            </a:r>
          </a:p>
          <a:p>
            <a:pPr lvl="1" eaLnBrk="1" hangingPunct="1"/>
            <a:r>
              <a:rPr lang="en-US" altLang="en-US" smtClean="0"/>
              <a:t>Request that the ISP:</a:t>
            </a:r>
          </a:p>
          <a:p>
            <a:pPr lvl="2" eaLnBrk="1" hangingPunct="1"/>
            <a:r>
              <a:rPr lang="en-US" altLang="en-US" smtClean="0"/>
              <a:t>Enables execute permissions on your scripts</a:t>
            </a:r>
          </a:p>
          <a:p>
            <a:pPr lvl="2" eaLnBrk="1" hangingPunct="1"/>
            <a:r>
              <a:rPr lang="en-US" altLang="en-US" smtClean="0"/>
              <a:t>Creates a directory that contains available CGI scripts</a:t>
            </a:r>
          </a:p>
          <a:p>
            <a:pPr lvl="2" eaLnBrk="1" hangingPunct="1"/>
            <a:r>
              <a:rPr lang="en-US" altLang="en-US" smtClean="0"/>
              <a:t>Provides user names and passwords with enough permissions to work the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N-Tier Applications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924800" cy="4876800"/>
          </a:xfrm>
        </p:spPr>
        <p:txBody>
          <a:bodyPr/>
          <a:lstStyle/>
          <a:p>
            <a:pPr eaLnBrk="1" hangingPunct="1"/>
            <a:r>
              <a:rPr lang="en-US" altLang="en-US" sz="2200" smtClean="0"/>
              <a:t>When discussing databases, three elements are generally involved:</a:t>
            </a:r>
          </a:p>
          <a:p>
            <a:pPr lvl="1" eaLnBrk="1" hangingPunct="1"/>
            <a:r>
              <a:rPr lang="en-US" altLang="en-US" sz="2200" smtClean="0"/>
              <a:t>Data</a:t>
            </a:r>
          </a:p>
          <a:p>
            <a:pPr lvl="2" eaLnBrk="1" hangingPunct="1"/>
            <a:r>
              <a:rPr lang="en-US" altLang="en-US" sz="2200" smtClean="0"/>
              <a:t>The database file or multiple database files</a:t>
            </a:r>
          </a:p>
          <a:p>
            <a:pPr lvl="1" eaLnBrk="1" hangingPunct="1"/>
            <a:r>
              <a:rPr lang="en-US" altLang="en-US" sz="2200" smtClean="0"/>
              <a:t>Business logic</a:t>
            </a:r>
          </a:p>
          <a:p>
            <a:pPr lvl="2" eaLnBrk="1" hangingPunct="1"/>
            <a:r>
              <a:rPr lang="en-US" altLang="en-US" sz="2200" smtClean="0"/>
              <a:t>The SQL coding necessary to create relationships with the data stored in the database</a:t>
            </a:r>
          </a:p>
          <a:p>
            <a:pPr lvl="1" eaLnBrk="1" hangingPunct="1"/>
            <a:r>
              <a:rPr lang="en-US" altLang="en-US" sz="2200" smtClean="0"/>
              <a:t>Presentation</a:t>
            </a:r>
          </a:p>
          <a:p>
            <a:pPr lvl="2" eaLnBrk="1" hangingPunct="1"/>
            <a:r>
              <a:rPr lang="en-US" altLang="en-US" sz="2200" smtClean="0"/>
              <a:t>The way that data and business logic are presented on the user screen</a:t>
            </a:r>
          </a:p>
          <a:p>
            <a:pPr lvl="1" eaLnBrk="1" hangingPunct="1"/>
            <a:endParaRPr lang="en-US" alt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N-Tier Applications </a:t>
            </a:r>
            <a:r>
              <a:rPr lang="en-US" altLang="en-US" sz="1800" smtClean="0"/>
              <a:t>(cont'd)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79248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In n-tier, all three database elements are separated</a:t>
            </a:r>
          </a:p>
        </p:txBody>
      </p:sp>
      <p:pic>
        <p:nvPicPr>
          <p:cNvPr id="189444" name="Picture 4" descr="N-ti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68538"/>
            <a:ext cx="5054600" cy="375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Lesson 8 Summary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6962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Identify client-side and server-side scripting technologies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Identify the benefits of Dynamic HTML (DHTML)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Define the function of the Document Object Model (DOM)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Define HTML5 APIs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Use the HTML5 canvas API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Use the HTML5 offline Web application API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Use the HTML5 geolocation API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Use the HTML5 drag-and-drop API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Define Web application frameworks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Connect Web pages to databases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Server-Side Languages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sz="2200" smtClean="0"/>
              <a:t>Attributes of server-side language:</a:t>
            </a:r>
          </a:p>
          <a:p>
            <a:pPr lvl="1" eaLnBrk="1" hangingPunct="1"/>
            <a:r>
              <a:rPr lang="en-US" altLang="en-US" sz="2200" smtClean="0"/>
              <a:t>Code is executed by the Web server, not the Web browser</a:t>
            </a:r>
          </a:p>
          <a:p>
            <a:pPr lvl="1" eaLnBrk="1" hangingPunct="1"/>
            <a:r>
              <a:rPr lang="en-US" altLang="en-US" sz="2200" smtClean="0"/>
              <a:t>Code executes because an interpreter has been installed and activated on the Web server</a:t>
            </a:r>
          </a:p>
          <a:p>
            <a:pPr eaLnBrk="1" hangingPunct="1"/>
            <a:r>
              <a:rPr lang="en-US" altLang="en-US" sz="2200" smtClean="0"/>
              <a:t>Server-side scripts are used for various purposes: </a:t>
            </a:r>
          </a:p>
          <a:p>
            <a:pPr lvl="1" eaLnBrk="1" hangingPunct="1"/>
            <a:r>
              <a:rPr lang="en-US" altLang="en-US" sz="2200" smtClean="0"/>
              <a:t>Browser detection</a:t>
            </a:r>
          </a:p>
          <a:p>
            <a:pPr lvl="1" eaLnBrk="1" hangingPunct="1"/>
            <a:r>
              <a:rPr lang="en-US" altLang="en-US" sz="2200" smtClean="0"/>
              <a:t>Database connectivity</a:t>
            </a:r>
          </a:p>
          <a:p>
            <a:pPr lvl="1" eaLnBrk="1" hangingPunct="1"/>
            <a:r>
              <a:rPr lang="en-US" altLang="en-US" sz="2200" smtClean="0"/>
              <a:t>Cookie creation and identification</a:t>
            </a:r>
          </a:p>
          <a:p>
            <a:pPr lvl="1" eaLnBrk="1" hangingPunct="1"/>
            <a:r>
              <a:rPr lang="en-US" altLang="en-US" sz="2200" smtClean="0"/>
              <a:t>Logon scripts</a:t>
            </a:r>
          </a:p>
          <a:p>
            <a:pPr lvl="1" eaLnBrk="1" hangingPunct="1"/>
            <a:r>
              <a:rPr lang="en-US" altLang="en-US" sz="2200" smtClean="0"/>
              <a:t>Hit counters</a:t>
            </a:r>
          </a:p>
          <a:p>
            <a:pPr lvl="1" eaLnBrk="1" hangingPunct="1"/>
            <a:r>
              <a:rPr lang="en-US" altLang="en-US" sz="2200" smtClean="0"/>
              <a:t>File uploading and downloading</a:t>
            </a:r>
          </a:p>
          <a:p>
            <a:pPr lvl="1" eaLnBrk="1" hangingPunct="1"/>
            <a:endParaRPr lang="en-US" altLang="en-US" sz="2200" smtClean="0"/>
          </a:p>
          <a:p>
            <a:pPr lvl="1" eaLnBrk="1" hangingPunct="1"/>
            <a:endParaRPr lang="en-US" alt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87338"/>
            <a:ext cx="8153400" cy="1312862"/>
          </a:xfrm>
        </p:spPr>
        <p:txBody>
          <a:bodyPr/>
          <a:lstStyle/>
          <a:p>
            <a:pPr eaLnBrk="1" hangingPunct="1"/>
            <a:r>
              <a:rPr lang="en-US" altLang="en-US" smtClean="0"/>
              <a:t>PHP Hypertext Preprocessor (PHP)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153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An interpreted server-side scripting language for creating dynamic Web pages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Embedded in HTML pages but usually executed on a Web server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Example of PHP code: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smtClean="0"/>
              <a:t>		</a:t>
            </a:r>
            <a:r>
              <a:rPr lang="en-US" altLang="en-US" sz="1600" smtClean="0"/>
              <a:t>&lt;?php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/>
              <a:t>		$envVars = array("HTTP_USER_AGENT");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/>
              <a:t>		foreach($envVars as $var)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/>
              <a:t>		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/>
              <a:t>		print "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/>
              <a:t>		&lt;html&gt;&lt;head&gt;&lt;title&gt;PHP CGI Example&lt;/title&gt;&lt;/head&gt;&lt;body&gt;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/>
              <a:t>		&lt;h1&gt;Hello, World!&lt;/h1&gt;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/>
              <a:t>		Your user agent is:&lt;strong&gt;${$var}.&lt;/strong&gt;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/>
              <a:t>		&lt;br/&gt;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/>
              <a:t>		&lt;/body&gt;&lt;/html&gt;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/>
              <a:t>		";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/>
              <a:t>	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/>
              <a:t>		?&gt;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Practical Extraction and </a:t>
            </a:r>
            <a:br>
              <a:rPr lang="en-US" altLang="en-US" smtClean="0"/>
            </a:br>
            <a:r>
              <a:rPr lang="en-US" altLang="en-US" smtClean="0"/>
              <a:t>Report Language (Perl)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07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Another server-interpreted language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Older, but very popular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Example of Perl code: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200" smtClean="0"/>
              <a:t>		</a:t>
            </a:r>
            <a:r>
              <a:rPr lang="en-US" altLang="en-US" sz="2000" smtClean="0"/>
              <a:t>#!/usr/bin/perl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		use CGI qw/:all/;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		$cgi_object = CGI::new();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		print "Content-type: text/html\n\n";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		print "&lt;html&gt;\n&lt;head&gt;\n&lt;title&gt;\nPerl CGI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		Example\n&lt;/title&gt;\n&lt;body&gt;\n&lt;h1&gt;Hello,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		World!&lt;/h1&gt;\nYour user agent is: &lt;b&gt;\n";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		print $cgi_object-&gt;user_agent();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		print "&lt;/b&gt;.&lt;/html&gt;\n";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7630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Active Server Pages (ASP) </a:t>
            </a:r>
            <a:br>
              <a:rPr lang="en-US" altLang="en-US" smtClean="0"/>
            </a:br>
            <a:r>
              <a:rPr lang="en-US" altLang="en-US" smtClean="0"/>
              <a:t>using VBScript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Microsoft’s original server-side scripting solution</a:t>
            </a:r>
          </a:p>
          <a:p>
            <a:pPr eaLnBrk="1" hangingPunct="1"/>
            <a:r>
              <a:rPr lang="en-US" altLang="en-US" sz="2000" smtClean="0"/>
              <a:t>Example of ASP code using VBScript: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		&lt;%@ LANGUAGE=vbscript %&gt;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		&lt;html&gt;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		&lt;head&gt;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		&lt;title&gt;ASP CGI Example&lt;/title&gt;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		&lt;/head&gt;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		&lt;body&gt;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		&lt;h1&gt;Hello, World!&lt;/h1&gt;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		&lt;% 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		path = Request.ServerVariables("PATH_INFO")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		pagename = Request.ServerVariables("HTTP_HOST")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		method = Request.ServerVariables("REQUEST_METHOD")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		browser = Request.ServerVariables("HTTP_USER_AGENT")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		user = Request.ServerVariables("REMOTE_ADDR")</a:t>
            </a:r>
          </a:p>
          <a:p>
            <a:pPr eaLnBrk="1" hangingPunct="1">
              <a:buFontTx/>
              <a:buNone/>
            </a:pPr>
            <a:endParaRPr lang="en-US" altLang="en-US" sz="1600" smtClean="0"/>
          </a:p>
          <a:p>
            <a:pPr eaLnBrk="1" hangingPunct="1">
              <a:buFontTx/>
              <a:buNone/>
            </a:pP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C Language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077200" cy="47244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A procedural programming language (relies upon subprograms to accomplish a task in an application)</a:t>
            </a:r>
          </a:p>
          <a:p>
            <a:pPr eaLnBrk="1" hangingPunct="1"/>
            <a:r>
              <a:rPr lang="en-US" altLang="en-US" sz="2000" smtClean="0"/>
              <a:t>C is a time-honored language, usually used to create stand-alone applications and operating systems (e.g., Linux/UNIX)</a:t>
            </a:r>
          </a:p>
          <a:p>
            <a:pPr eaLnBrk="1" hangingPunct="1"/>
            <a:r>
              <a:rPr lang="en-US" altLang="en-US" sz="2000" smtClean="0"/>
              <a:t>Can also be used for CGI</a:t>
            </a:r>
          </a:p>
          <a:p>
            <a:pPr eaLnBrk="1" hangingPunct="1"/>
            <a:r>
              <a:rPr lang="en-US" altLang="en-US" sz="2000" smtClean="0"/>
              <a:t>Example of C code: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			#include &lt;stdio.h&gt;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			int main()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			{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			   printf("Hello, World!\n");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			   return 0;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			}</a:t>
            </a:r>
          </a:p>
          <a:p>
            <a:pPr eaLnBrk="1" hangingPunct="1">
              <a:buFontTx/>
              <a:buNone/>
            </a:pPr>
            <a:endParaRPr lang="en-US" altLang="en-US" sz="1600" smtClean="0"/>
          </a:p>
          <a:p>
            <a:pPr eaLnBrk="1" hangingPunct="1"/>
            <a:r>
              <a:rPr lang="en-US" altLang="en-US" sz="2000" smtClean="0"/>
              <a:t>Note that this code includes a reference to a library called stdio.h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C++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001000" cy="4495800"/>
          </a:xfrm>
        </p:spPr>
        <p:txBody>
          <a:bodyPr/>
          <a:lstStyle/>
          <a:p>
            <a:pPr eaLnBrk="1" hangingPunct="1"/>
            <a:r>
              <a:rPr lang="en-US" altLang="en-US" smtClean="0"/>
              <a:t>Object-oriented programming language</a:t>
            </a:r>
          </a:p>
          <a:p>
            <a:pPr lvl="1" eaLnBrk="1" hangingPunct="1"/>
            <a:r>
              <a:rPr lang="en-US" altLang="en-US" smtClean="0"/>
              <a:t>A style of programming that links data to the processes that manipulate it</a:t>
            </a:r>
          </a:p>
          <a:p>
            <a:pPr lvl="1" eaLnBrk="1" hangingPunct="1"/>
            <a:r>
              <a:rPr lang="en-US" altLang="en-US" smtClean="0"/>
              <a:t>May include procedural elements, but instead of using subprograms to accomplish a task, will create an object that can then be manipulated throughout the program</a:t>
            </a:r>
          </a:p>
          <a:p>
            <a:pPr lvl="1" eaLnBrk="1" hangingPunct="1"/>
            <a:r>
              <a:rPr lang="en-US" altLang="en-US" smtClean="0"/>
              <a:t>Once an object is created, it can be reused</a:t>
            </a:r>
          </a:p>
          <a:p>
            <a:pPr eaLnBrk="1" hangingPunct="1"/>
            <a:r>
              <a:rPr lang="en-US" altLang="en-US" smtClean="0"/>
              <a:t>Platform dependent: </a:t>
            </a:r>
          </a:p>
          <a:p>
            <a:pPr lvl="1" eaLnBrk="1" hangingPunct="1"/>
            <a:r>
              <a:rPr lang="en-US" altLang="en-US" smtClean="0"/>
              <a:t>Must be compiled to a specific computer type (e.g., IBM-compatible machines that run Windows)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W201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FF3300"/>
      </a:accent2>
      <a:accent3>
        <a:srgbClr val="FFFFFF"/>
      </a:accent3>
      <a:accent4>
        <a:srgbClr val="000000"/>
      </a:accent4>
      <a:accent5>
        <a:srgbClr val="AAE2CA"/>
      </a:accent5>
      <a:accent6>
        <a:srgbClr val="E72D00"/>
      </a:accent6>
      <a:hlink>
        <a:srgbClr val="CCCCFF"/>
      </a:hlink>
      <a:folHlink>
        <a:srgbClr val="B2B2B2"/>
      </a:folHlink>
    </a:clrScheme>
    <a:fontScheme name="CIW20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IW201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W201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W201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W201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W201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W201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W201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C:\Courseware\~CIW Coursebook RENAMING\CIW.pot</Template>
  <TotalTime>3653</TotalTime>
  <Words>1482</Words>
  <Application>Microsoft Office PowerPoint</Application>
  <PresentationFormat>On-screen Show (4:3)</PresentationFormat>
  <Paragraphs>289</Paragraphs>
  <Slides>34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Century Gothic</vt:lpstr>
      <vt:lpstr>Arial</vt:lpstr>
      <vt:lpstr>Calibri</vt:lpstr>
      <vt:lpstr>Times New Roman</vt:lpstr>
      <vt:lpstr>Wingdings</vt:lpstr>
      <vt:lpstr>Lucida Sans Typewriter</vt:lpstr>
      <vt:lpstr>Custom Design</vt:lpstr>
      <vt:lpstr>CIW2011</vt:lpstr>
      <vt:lpstr>Lesson 8: Extending HTML</vt:lpstr>
      <vt:lpstr>Lesson 8 Objectives</vt:lpstr>
      <vt:lpstr>Server-Side and Client-Side Languages </vt:lpstr>
      <vt:lpstr>Server-Side Languages</vt:lpstr>
      <vt:lpstr>PHP Hypertext Preprocessor (PHP)</vt:lpstr>
      <vt:lpstr>Practical Extraction and  Report Language (Perl)</vt:lpstr>
      <vt:lpstr>Active Server Pages (ASP)  using VBScript</vt:lpstr>
      <vt:lpstr>The C Language</vt:lpstr>
      <vt:lpstr>C++</vt:lpstr>
      <vt:lpstr>Java</vt:lpstr>
      <vt:lpstr>Visual Basic </vt:lpstr>
      <vt:lpstr>C#</vt:lpstr>
      <vt:lpstr>Server Side Includes (SSIs)</vt:lpstr>
      <vt:lpstr>Server Side Includes (SSIs)  (cont'd)</vt:lpstr>
      <vt:lpstr>Client-Side Languages</vt:lpstr>
      <vt:lpstr>JavaScript</vt:lpstr>
      <vt:lpstr>JavaScript (cont'd)</vt:lpstr>
      <vt:lpstr>JavaScript (cont'd)</vt:lpstr>
      <vt:lpstr>VBScript</vt:lpstr>
      <vt:lpstr>Dynamic HTML (DHTML)</vt:lpstr>
      <vt:lpstr>Document Object  Model (DOM)</vt:lpstr>
      <vt:lpstr>Document Object  Model (DOM) (cont'd)</vt:lpstr>
      <vt:lpstr>HTML5 APIs</vt:lpstr>
      <vt:lpstr>Canvas</vt:lpstr>
      <vt:lpstr>Offline Web Application</vt:lpstr>
      <vt:lpstr>Geolocation</vt:lpstr>
      <vt:lpstr>Drag-and-Drop Functionality</vt:lpstr>
      <vt:lpstr>Web Application Frameworks</vt:lpstr>
      <vt:lpstr>Connecting to a Database</vt:lpstr>
      <vt:lpstr>CGI and Permissions</vt:lpstr>
      <vt:lpstr>ISPs and CGI</vt:lpstr>
      <vt:lpstr>N-Tier Applications</vt:lpstr>
      <vt:lpstr>N-Tier Applications (cont'd)</vt:lpstr>
      <vt:lpstr>Lesson 8 Summary</vt:lpstr>
    </vt:vector>
  </TitlesOfParts>
  <Company>Prosoft Training.com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Mazar</dc:creator>
  <cp:lastModifiedBy>Cynthia</cp:lastModifiedBy>
  <cp:revision>531</cp:revision>
  <dcterms:created xsi:type="dcterms:W3CDTF">2001-04-06T20:03:14Z</dcterms:created>
  <dcterms:modified xsi:type="dcterms:W3CDTF">2017-02-24T18:50:30Z</dcterms:modified>
</cp:coreProperties>
</file>