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6" r:id="rId2"/>
  </p:sldMasterIdLst>
  <p:notesMasterIdLst>
    <p:notesMasterId r:id="rId24"/>
  </p:notesMasterIdLst>
  <p:handoutMasterIdLst>
    <p:handoutMasterId r:id="rId25"/>
  </p:handoutMasterIdLst>
  <p:sldIdLst>
    <p:sldId id="395" r:id="rId3"/>
    <p:sldId id="396" r:id="rId4"/>
    <p:sldId id="613" r:id="rId5"/>
    <p:sldId id="614" r:id="rId6"/>
    <p:sldId id="615" r:id="rId7"/>
    <p:sldId id="616" r:id="rId8"/>
    <p:sldId id="397" r:id="rId9"/>
    <p:sldId id="398" r:id="rId10"/>
    <p:sldId id="399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617" r:id="rId21"/>
    <p:sldId id="531" r:id="rId22"/>
    <p:sldId id="525" r:id="rId23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9999"/>
    <a:srgbClr val="3366FF"/>
    <a:srgbClr val="FFFF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201" autoAdjust="0"/>
    <p:restoredTop sz="90929"/>
  </p:normalViewPr>
  <p:slideViewPr>
    <p:cSldViewPr>
      <p:cViewPr varScale="1">
        <p:scale>
          <a:sx n="88" d="100"/>
          <a:sy n="88" d="100"/>
        </p:scale>
        <p:origin x="87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05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fld id="{F07EC677-B742-47B9-8E08-0E2B1017DE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8440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8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fld id="{C526574A-68C9-4D04-AE47-3E9329EC80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4491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fld id="{73F600A7-11B6-48F4-94E6-255756BD70AD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461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611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05062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fld id="{C138FBED-EC1A-4A39-9995-D6BB09BF914E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14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5533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533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65010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fld id="{8F666430-095D-4133-B37D-07EB8F4735FC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15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5635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635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35842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fld id="{A25B9115-232C-45D9-8A54-8E3D5D436587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16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5737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738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4859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fld id="{74B0D1A8-1633-4904-88B0-999725326C2B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17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584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0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1943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fld id="{73B8BACE-DF6E-4C0F-9CC8-D9DD035D7A24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18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5942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942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62607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fld id="{D8CBEC68-EFE2-46C6-B5ED-1AAD39DFA54D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4713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714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11856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fld id="{71BBC8CF-9227-466A-97CE-6D77ACAF4471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4816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6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12464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fld id="{8C5A9B58-CE56-49A3-A4D3-0539D356B9D4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4918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918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69161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fld id="{4F7CA67F-CE24-4650-B085-A8E70BEDCC21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5021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02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8842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fld id="{BA8BB127-0132-4AC3-B684-DD23711C3FB2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10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5123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123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16592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fld id="{09374A67-5D73-48A5-9B8F-8DA5443EF4BA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11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5225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226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4973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fld id="{CAD1538B-6AE4-41F2-9470-DACDF60E4E5B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12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532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328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64735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fld id="{EB36E7DD-4444-4017-8AFD-49CAE38135D8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13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5430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430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33485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C707F-6BE9-4CCD-961C-E78E861D684F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35B31-337F-4546-8CBC-34EA1ABEF6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010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C9E2F-1F73-4935-BB88-E3BE2B136990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B631A-FC9F-4F9E-81F5-395820D94C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65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5ED73-7FEE-4FF5-BAF2-B5F9CB34249B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A831E-D155-48C9-B1DA-0A2B0A425D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663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8"/>
          <p:cNvSpPr txBox="1">
            <a:spLocks noChangeArrowheads="1"/>
          </p:cNvSpPr>
          <p:nvPr userDrawn="1"/>
        </p:nvSpPr>
        <p:spPr bwMode="auto">
          <a:xfrm>
            <a:off x="5694363" y="6672263"/>
            <a:ext cx="34496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chemeClr val="bg1"/>
                </a:solidFill>
              </a:rPr>
              <a:t>Copyright © 2012 Certification Partners, LLC --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56769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12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1245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39243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76400"/>
            <a:ext cx="39243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62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68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80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949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485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70EDC-CBB2-4A3B-B101-4972C63F5F91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17372-DF38-4358-A5BF-DFA6B0726B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810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7832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56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002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8483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8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54BA3-5326-40CF-8B5D-226098CB1F28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0E19E-8BF6-4BD6-870C-7094B2D173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73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F6611-0935-430E-B926-217386B15DEB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D10E2-1DE6-4328-89E3-FCC5A7B97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02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ED234-ABC8-41DA-B9C8-74855137D596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432F1-6ACE-4439-911B-81D482C036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82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03DFE-A3B4-4BC8-8B6F-2D07F5CB037B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E8B3F-7DD7-4B9F-ABC9-025157C8B8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34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72043-F12D-4D00-8E04-F8242F754B52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66BAF-40D7-4C72-B832-152F6C854A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098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22455-E210-4634-AABF-8E6876CF5ADE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7E1E1-47C7-4970-B112-DE9C1EE786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81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5F7E4-C24B-4DC4-9CED-53186402673D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FFB80-A0D0-4FEA-A0E0-977A4858DA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07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350076-CA0A-49AA-94FF-F30785EC1481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156BAE08-EEB8-420A-B5F4-615BB207AD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8001000" cy="119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76400"/>
            <a:ext cx="8001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>
            <a:off x="5781675" y="6672263"/>
            <a:ext cx="33623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chemeClr val="bg1"/>
                </a:solidFill>
              </a:rPr>
              <a:t>Copyright © 2012 Certification Partners, LLC --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wcertified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37338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Lesson 7:</a:t>
            </a:r>
            <a:br>
              <a:rPr lang="en-US" altLang="en-US" smtClean="0">
                <a:solidFill>
                  <a:schemeClr val="tx1"/>
                </a:solidFill>
              </a:rPr>
            </a:br>
            <a:r>
              <a:rPr lang="en-US" altLang="en-US" smtClean="0">
                <a:solidFill>
                  <a:schemeClr val="tx1"/>
                </a:solidFill>
              </a:rPr>
              <a:t>Video, Audio and </a:t>
            </a:r>
            <a:br>
              <a:rPr lang="en-US" altLang="en-US" smtClean="0">
                <a:solidFill>
                  <a:schemeClr val="tx1"/>
                </a:solidFill>
              </a:rPr>
            </a:br>
            <a:r>
              <a:rPr lang="en-US" altLang="en-US" smtClean="0">
                <a:solidFill>
                  <a:schemeClr val="tx1"/>
                </a:solidFill>
              </a:rPr>
              <a:t>Image Techniques</a:t>
            </a:r>
            <a:br>
              <a:rPr lang="en-US" altLang="en-US" smtClean="0">
                <a:solidFill>
                  <a:schemeClr val="tx1"/>
                </a:solidFill>
              </a:rPr>
            </a:br>
            <a:endParaRPr lang="en-US" alt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9248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Defining a Rectangle Hot Spot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924800" cy="4572000"/>
          </a:xfrm>
        </p:spPr>
        <p:txBody>
          <a:bodyPr/>
          <a:lstStyle/>
          <a:p>
            <a:pPr eaLnBrk="1" hangingPunct="1"/>
            <a:r>
              <a:rPr lang="en-US" altLang="en-US" sz="2200" smtClean="0"/>
              <a:t>Any two points can define a rectangle</a:t>
            </a:r>
          </a:p>
          <a:p>
            <a:pPr eaLnBrk="1" hangingPunct="1"/>
            <a:r>
              <a:rPr lang="en-US" altLang="en-US" sz="2200" smtClean="0"/>
              <a:t>Each point is represented by a horizontal (x) coordinate and a vertical (y) coordinate </a:t>
            </a:r>
          </a:p>
          <a:p>
            <a:pPr eaLnBrk="1" hangingPunct="1"/>
            <a:r>
              <a:rPr lang="en-US" altLang="en-US" sz="2200" smtClean="0"/>
              <a:t>Rectangles are defined by four coordinates representing the upper-left and bottom-right corners of the rectangle</a:t>
            </a:r>
            <a:br>
              <a:rPr lang="en-US" altLang="en-US" sz="2200" smtClean="0"/>
            </a:br>
            <a:r>
              <a:rPr lang="en-US" altLang="en-US" sz="1600" smtClean="0"/>
              <a:t/>
            </a:r>
            <a:br>
              <a:rPr lang="en-US" altLang="en-US" sz="1600" smtClean="0"/>
            </a:br>
            <a:r>
              <a:rPr lang="en-US" altLang="en-US" sz="1600" smtClean="0"/>
              <a:t>	</a:t>
            </a:r>
            <a:r>
              <a:rPr lang="en-US" altLang="en-US" sz="1600" smtClean="0">
                <a:cs typeface="Times New Roman" panose="02020603050405020304" pitchFamily="18" charset="0"/>
              </a:rPr>
              <a:t>&lt;area shape=</a:t>
            </a:r>
            <a:r>
              <a:rPr lang="en-US" altLang="en-US" sz="1600" smtClean="0"/>
              <a:t>"</a:t>
            </a:r>
            <a:r>
              <a:rPr lang="en-US" altLang="en-US" sz="1600" smtClean="0">
                <a:cs typeface="Times New Roman" panose="02020603050405020304" pitchFamily="18" charset="0"/>
              </a:rPr>
              <a:t>rect</a:t>
            </a:r>
            <a:r>
              <a:rPr lang="en-US" altLang="en-US" sz="1600" smtClean="0"/>
              <a:t>"</a:t>
            </a:r>
            <a:r>
              <a:rPr lang="en-US" altLang="en-US" sz="1600" smtClean="0">
                <a:cs typeface="Times New Roman" panose="02020603050405020304" pitchFamily="18" charset="0"/>
              </a:rPr>
              <a:t> </a:t>
            </a:r>
            <a:r>
              <a:rPr lang="en-US" altLang="en-US" sz="1600" smtClean="0"/>
              <a:t>coords="x1,y1,x2,y2" href="url" alt="description"/&gt;</a:t>
            </a:r>
          </a:p>
        </p:txBody>
      </p:sp>
      <p:graphicFrame>
        <p:nvGraphicFramePr>
          <p:cNvPr id="144388" name="Object 4"/>
          <p:cNvGraphicFramePr>
            <a:graphicFrameLocks noChangeAspect="1"/>
          </p:cNvGraphicFramePr>
          <p:nvPr/>
        </p:nvGraphicFramePr>
        <p:xfrm>
          <a:off x="2455863" y="4191000"/>
          <a:ext cx="4173537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0" r:id="rId4" imgW="3867528" imgH="1838046" progId="Paint.Picture">
                  <p:embed/>
                </p:oleObj>
              </mc:Choice>
              <mc:Fallback>
                <p:oleObj r:id="rId4" imgW="3867528" imgH="1838046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863" y="4191000"/>
                        <a:ext cx="4173537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9248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Defining a Circle Hot Spot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9248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Circles are defined by two coordinates and a radius</a:t>
            </a:r>
            <a:br>
              <a:rPr lang="en-US" altLang="en-US" smtClean="0"/>
            </a:br>
            <a:r>
              <a:rPr lang="en-US" altLang="en-US" sz="1600" smtClean="0"/>
              <a:t/>
            </a:r>
            <a:br>
              <a:rPr lang="en-US" altLang="en-US" sz="1600" smtClean="0"/>
            </a:br>
            <a:r>
              <a:rPr lang="en-US" altLang="en-US" sz="1600" smtClean="0"/>
              <a:t>	</a:t>
            </a:r>
            <a:r>
              <a:rPr lang="en-US" altLang="en-US" sz="1600" smtClean="0">
                <a:cs typeface="Times New Roman" panose="02020603050405020304" pitchFamily="18" charset="0"/>
              </a:rPr>
              <a:t>&lt;area shape="circle" coords="x1,y1,radius" href="url " </a:t>
            </a:r>
            <a:r>
              <a:rPr lang="en-US" altLang="en-US" sz="1600" smtClean="0"/>
              <a:t>alt="description"/&gt;</a:t>
            </a:r>
            <a:r>
              <a:rPr lang="en-US" altLang="en-US" sz="1600" smtClean="0">
                <a:cs typeface="Times New Roman" panose="02020603050405020304" pitchFamily="18" charset="0"/>
              </a:rPr>
              <a:t/>
            </a:r>
            <a:br>
              <a:rPr lang="en-US" altLang="en-US" sz="1600" smtClean="0">
                <a:cs typeface="Times New Roman" panose="02020603050405020304" pitchFamily="18" charset="0"/>
              </a:rPr>
            </a:br>
            <a:r>
              <a:rPr lang="en-US" altLang="en-US" sz="1600" smtClean="0"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mtClean="0"/>
              <a:t>The pair of coordinates specifies</a:t>
            </a:r>
            <a:br>
              <a:rPr lang="en-US" altLang="en-US" smtClean="0"/>
            </a:br>
            <a:r>
              <a:rPr lang="en-US" altLang="en-US" smtClean="0"/>
              <a:t> the circle's center</a:t>
            </a:r>
          </a:p>
          <a:p>
            <a:pPr eaLnBrk="1" hangingPunct="1"/>
            <a:r>
              <a:rPr lang="en-US" altLang="en-US" smtClean="0"/>
              <a:t>A third number specifies the </a:t>
            </a:r>
            <a:br>
              <a:rPr lang="en-US" altLang="en-US" smtClean="0"/>
            </a:br>
            <a:r>
              <a:rPr lang="en-US" altLang="en-US" smtClean="0"/>
              <a:t>desired radius, or half-width, </a:t>
            </a:r>
            <a:br>
              <a:rPr lang="en-US" altLang="en-US" smtClean="0"/>
            </a:br>
            <a:r>
              <a:rPr lang="en-US" altLang="en-US" smtClean="0"/>
              <a:t>of the circle</a:t>
            </a:r>
          </a:p>
          <a:p>
            <a:pPr lvl="1" eaLnBrk="1" hangingPunct="1">
              <a:buFontTx/>
              <a:buNone/>
            </a:pPr>
            <a:endParaRPr lang="en-US" altLang="en-US" sz="1800" smtClean="0">
              <a:cs typeface="Times New Roman" panose="02020603050405020304" pitchFamily="18" charset="0"/>
            </a:endParaRPr>
          </a:p>
          <a:p>
            <a:pPr lvl="1" eaLnBrk="1" hangingPunct="1">
              <a:buFontTx/>
              <a:buNone/>
            </a:pPr>
            <a:endParaRPr lang="en-US" altLang="en-US" sz="1800" smtClean="0">
              <a:cs typeface="Times New Roman" panose="02020603050405020304" pitchFamily="18" charset="0"/>
            </a:endParaRPr>
          </a:p>
        </p:txBody>
      </p:sp>
      <p:graphicFrame>
        <p:nvGraphicFramePr>
          <p:cNvPr id="145412" name="Object 4"/>
          <p:cNvGraphicFramePr>
            <a:graphicFrameLocks noChangeAspect="1"/>
          </p:cNvGraphicFramePr>
          <p:nvPr/>
        </p:nvGraphicFramePr>
        <p:xfrm>
          <a:off x="5943600" y="2819400"/>
          <a:ext cx="2438400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4" r:id="rId4" imgW="2038293" imgH="1962202" progId="Paint.Picture">
                  <p:embed/>
                </p:oleObj>
              </mc:Choice>
              <mc:Fallback>
                <p:oleObj r:id="rId4" imgW="2038293" imgH="1962202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819400"/>
                        <a:ext cx="2438400" cy="235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9248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Defining a Polygon Hot Spot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229600" cy="4343400"/>
          </a:xfrm>
        </p:spPr>
        <p:txBody>
          <a:bodyPr/>
          <a:lstStyle/>
          <a:p>
            <a:pPr eaLnBrk="1" hangingPunct="1"/>
            <a:r>
              <a:rPr lang="en-US" altLang="en-US" smtClean="0"/>
              <a:t>Defines an irregular area (neither a circle nor a rectangle)</a:t>
            </a:r>
          </a:p>
          <a:p>
            <a:pPr eaLnBrk="1" hangingPunct="1"/>
            <a:r>
              <a:rPr lang="en-US" altLang="en-US" smtClean="0"/>
              <a:t>Specify coordinates for each point that defines the polygon, from three to 100 pairs of coordinates</a:t>
            </a:r>
            <a:br>
              <a:rPr lang="en-US" altLang="en-US" smtClean="0"/>
            </a:br>
            <a:r>
              <a:rPr lang="en-US" altLang="en-US" sz="1600" smtClean="0"/>
              <a:t/>
            </a:r>
            <a:br>
              <a:rPr lang="en-US" altLang="en-US" sz="1600" smtClean="0"/>
            </a:br>
            <a:r>
              <a:rPr lang="en-US" altLang="en-US" sz="1600" smtClean="0"/>
              <a:t>	</a:t>
            </a:r>
            <a:r>
              <a:rPr lang="en-US" altLang="en-US" sz="1600" smtClean="0">
                <a:cs typeface="Times New Roman" panose="02020603050405020304" pitchFamily="18" charset="0"/>
              </a:rPr>
              <a:t>&lt;area shape="poly" coords="x1,y1,x2,y2,...xn,yn" href="url " </a:t>
            </a:r>
            <a:r>
              <a:rPr lang="en-US" altLang="en-US" sz="1600" smtClean="0"/>
              <a:t>alt="description"/&gt;</a:t>
            </a:r>
            <a:endParaRPr lang="en-US" altLang="en-US" sz="1600" smtClean="0">
              <a:cs typeface="Times New Roman" panose="02020603050405020304" pitchFamily="18" charset="0"/>
            </a:endParaRPr>
          </a:p>
        </p:txBody>
      </p:sp>
      <p:graphicFrame>
        <p:nvGraphicFramePr>
          <p:cNvPr id="146436" name="Object 4"/>
          <p:cNvGraphicFramePr>
            <a:graphicFrameLocks noChangeAspect="1"/>
          </p:cNvGraphicFramePr>
          <p:nvPr/>
        </p:nvGraphicFramePr>
        <p:xfrm>
          <a:off x="3081338" y="3886200"/>
          <a:ext cx="2862262" cy="201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8" r:id="rId4" imgW="3438748" imgH="2438520" progId="Paint.Picture">
                  <p:embed/>
                </p:oleObj>
              </mc:Choice>
              <mc:Fallback>
                <p:oleObj r:id="rId4" imgW="3438748" imgH="243852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8" y="3886200"/>
                        <a:ext cx="2862262" cy="201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25438"/>
            <a:ext cx="8001000" cy="1198562"/>
          </a:xfrm>
        </p:spPr>
        <p:txBody>
          <a:bodyPr/>
          <a:lstStyle/>
          <a:p>
            <a:pPr eaLnBrk="1" hangingPunct="1"/>
            <a:r>
              <a:rPr lang="en-US" altLang="en-US" smtClean="0"/>
              <a:t>Image Transparency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Provides the visual effect of blending in to the background of the Web page </a:t>
            </a:r>
          </a:p>
          <a:p>
            <a:pPr eaLnBrk="1" hangingPunct="1"/>
            <a:r>
              <a:rPr lang="en-US" altLang="en-US" smtClean="0"/>
              <a:t>Most developers use image transparency to remove the blank image background so it appears to float on the page</a:t>
            </a:r>
          </a:p>
          <a:p>
            <a:pPr eaLnBrk="1" hangingPunct="1"/>
            <a:r>
              <a:rPr lang="en-US" altLang="en-US" smtClean="0"/>
              <a:t>Web-ready formats that support transparency:</a:t>
            </a:r>
          </a:p>
          <a:p>
            <a:pPr lvl="1" eaLnBrk="1" hangingPunct="1"/>
            <a:r>
              <a:rPr lang="en-US" altLang="en-US" smtClean="0"/>
              <a:t>GIF 89a</a:t>
            </a:r>
          </a:p>
          <a:p>
            <a:pPr lvl="1" eaLnBrk="1" hangingPunct="1"/>
            <a:r>
              <a:rPr lang="en-US" altLang="en-US" smtClean="0"/>
              <a:t>PNG</a:t>
            </a:r>
          </a:p>
          <a:p>
            <a:pPr lvl="1"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9248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Image with No Transparency</a:t>
            </a:r>
          </a:p>
        </p:txBody>
      </p:sp>
      <p:pic>
        <p:nvPicPr>
          <p:cNvPr id="1484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981200"/>
            <a:ext cx="5143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9248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Transparent PNG Image</a:t>
            </a:r>
          </a:p>
        </p:txBody>
      </p:sp>
      <p:pic>
        <p:nvPicPr>
          <p:cNvPr id="1495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1924050"/>
            <a:ext cx="5133975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9248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Image Interlacing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7924800" cy="2895600"/>
          </a:xfrm>
        </p:spPr>
        <p:txBody>
          <a:bodyPr/>
          <a:lstStyle/>
          <a:p>
            <a:pPr eaLnBrk="1" hangingPunct="1"/>
            <a:r>
              <a:rPr lang="en-US" altLang="en-US" smtClean="0"/>
              <a:t>Allows an image to progressively display in a browser while downloading</a:t>
            </a:r>
          </a:p>
          <a:p>
            <a:pPr eaLnBrk="1" hangingPunct="1"/>
            <a:r>
              <a:rPr lang="en-US" altLang="en-US" smtClean="0"/>
              <a:t>The image appears in stages during download (from top to bottom)</a:t>
            </a:r>
          </a:p>
          <a:p>
            <a:pPr eaLnBrk="1" hangingPunct="1"/>
            <a:r>
              <a:rPr lang="en-US" altLang="en-US" smtClean="0"/>
              <a:t>The top of a non-interlaced image will appear after the browser has read 50 percent of the image</a:t>
            </a:r>
          </a:p>
          <a:p>
            <a:pPr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9248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Image Interlacing </a:t>
            </a:r>
            <a:r>
              <a:rPr lang="en-US" altLang="en-US" sz="1800" smtClean="0"/>
              <a:t>(cont'd)</a:t>
            </a:r>
          </a:p>
        </p:txBody>
      </p:sp>
      <p:pic>
        <p:nvPicPr>
          <p:cNvPr id="151555" name="Picture 8" descr="F8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14500"/>
            <a:ext cx="61722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9248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Animation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8077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Several images in a sequence, rendered in rapid succession to simulate motion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Made possible in several ways: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Animated GIFs and PNGs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The animated image is actually a group of separate, sequenced images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Flash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Scripts, called macros, that manipulate vector images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Popular, but proprietary technology (Adobe)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Requires a browser plug-in to view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Silverlight – Microsoft's answer to Flash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Java applets – requires a Java interpreter to view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Scalable Vector Graphics (SVG) – an open standard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01000" cy="1198563"/>
          </a:xfrm>
        </p:spPr>
        <p:txBody>
          <a:bodyPr/>
          <a:lstStyle/>
          <a:p>
            <a:r>
              <a:rPr lang="en-US" altLang="en-US" smtClean="0"/>
              <a:t>Mobile Device Issues </a:t>
            </a:r>
            <a:br>
              <a:rPr lang="en-US" altLang="en-US" smtClean="0"/>
            </a:br>
            <a:r>
              <a:rPr lang="en-US" altLang="en-US" smtClean="0"/>
              <a:t>with Animation and Plug-Ins</a:t>
            </a:r>
            <a:endParaRPr lang="en-US" altLang="en-US" b="0" smtClean="0"/>
          </a:p>
        </p:txBody>
      </p:sp>
      <p:sp>
        <p:nvSpPr>
          <p:cNvPr id="153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As you create animated images, remember the following issues:</a:t>
            </a:r>
          </a:p>
          <a:p>
            <a:pPr lvl="1"/>
            <a:r>
              <a:rPr lang="en-US" altLang="en-US" smtClean="0"/>
              <a:t>Animation techniques are often proprietary</a:t>
            </a:r>
          </a:p>
          <a:p>
            <a:pPr lvl="1"/>
            <a:r>
              <a:rPr lang="en-US" altLang="en-US" smtClean="0"/>
              <a:t>Plug-ins drain system resources</a:t>
            </a:r>
          </a:p>
          <a:p>
            <a:pPr lvl="1"/>
            <a:r>
              <a:rPr lang="en-US" altLang="en-US" smtClean="0"/>
              <a:t>Animation may seem useful and interesting, but it is frequently overused</a:t>
            </a:r>
          </a:p>
          <a:p>
            <a:pPr lvl="1"/>
            <a:r>
              <a:rPr lang="en-US" altLang="en-US" smtClean="0"/>
              <a:t>Animated images can limit accessibility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25438"/>
            <a:ext cx="8001000" cy="1198562"/>
          </a:xfrm>
        </p:spPr>
        <p:txBody>
          <a:bodyPr/>
          <a:lstStyle/>
          <a:p>
            <a:pPr eaLnBrk="1" hangingPunct="1"/>
            <a:r>
              <a:rPr lang="en-US" altLang="en-US" smtClean="0"/>
              <a:t>Lesson 7 Objectives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76400"/>
            <a:ext cx="7696200" cy="4495800"/>
          </a:xfrm>
        </p:spPr>
        <p:txBody>
          <a:bodyPr/>
          <a:lstStyle/>
          <a:p>
            <a:pPr eaLnBrk="1" hangingPunct="1"/>
            <a:r>
              <a:rPr lang="en-US" altLang="en-US" sz="2200" smtClean="0"/>
              <a:t>Use the &lt;video&gt; element to embed video in Web pages</a:t>
            </a:r>
          </a:p>
          <a:p>
            <a:pPr eaLnBrk="1" hangingPunct="1"/>
            <a:r>
              <a:rPr lang="en-US" altLang="en-US" sz="2200" smtClean="0"/>
              <a:t>Use the &lt;audio&gt; element to embed audio in Web pages</a:t>
            </a:r>
          </a:p>
          <a:p>
            <a:pPr eaLnBrk="1" hangingPunct="1"/>
            <a:r>
              <a:rPr lang="en-US" altLang="en-US" sz="2200" smtClean="0"/>
              <a:t>Define graphic types</a:t>
            </a:r>
          </a:p>
          <a:p>
            <a:pPr eaLnBrk="1" hangingPunct="1"/>
            <a:r>
              <a:rPr lang="en-US" altLang="en-US" sz="2200" smtClean="0"/>
              <a:t>Create client-side image maps</a:t>
            </a:r>
          </a:p>
          <a:p>
            <a:pPr eaLnBrk="1" hangingPunct="1"/>
            <a:r>
              <a:rPr lang="en-US" altLang="en-US" sz="2200" smtClean="0"/>
              <a:t>Define image transparency</a:t>
            </a:r>
          </a:p>
          <a:p>
            <a:pPr eaLnBrk="1" hangingPunct="1"/>
            <a:r>
              <a:rPr lang="en-US" altLang="en-US" sz="2200" smtClean="0"/>
              <a:t>Define image interlacing</a:t>
            </a:r>
          </a:p>
          <a:p>
            <a:pPr eaLnBrk="1" hangingPunct="1"/>
            <a:r>
              <a:rPr lang="en-US" altLang="en-US" sz="2200" smtClean="0"/>
              <a:t>Use Web-based technologies to create animation</a:t>
            </a:r>
          </a:p>
          <a:p>
            <a:pPr eaLnBrk="1" hangingPunct="1"/>
            <a:r>
              <a:rPr lang="en-US" altLang="en-US" sz="2200" smtClean="0"/>
              <a:t>Explore mobile device issues with animation and plug-ins</a:t>
            </a:r>
          </a:p>
          <a:p>
            <a:pPr eaLnBrk="1" hangingPunct="1"/>
            <a:r>
              <a:rPr lang="en-US" altLang="en-US" sz="2200" smtClean="0"/>
              <a:t>Create and manage images</a:t>
            </a:r>
          </a:p>
          <a:p>
            <a:pPr eaLnBrk="1" hangingPunct="1"/>
            <a:endParaRPr lang="en-US" altLang="en-US" sz="2200" smtClean="0"/>
          </a:p>
          <a:p>
            <a:pPr eaLnBrk="1" hangingPunct="1"/>
            <a:endParaRPr lang="en-US" alt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7630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Creating and Managing Images</a:t>
            </a:r>
          </a:p>
        </p:txBody>
      </p:sp>
      <p:sp>
        <p:nvSpPr>
          <p:cNvPr id="154627" name="Rectangle 1027"/>
          <p:cNvSpPr>
            <a:spLocks noGrp="1" noChangeArrowheads="1"/>
          </p:cNvSpPr>
          <p:nvPr>
            <p:ph idx="1"/>
          </p:nvPr>
        </p:nvSpPr>
        <p:spPr>
          <a:xfrm>
            <a:off x="990600" y="1676400"/>
            <a:ext cx="7315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cs typeface="Times New Roman" panose="02020603050405020304" pitchFamily="18" charset="0"/>
              </a:rPr>
              <a:t>There are several options you can use to obtain and manage images for use on your Web pages:</a:t>
            </a:r>
            <a:r>
              <a:rPr lang="en-US" altLang="en-US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cs typeface="Times New Roman" panose="02020603050405020304" pitchFamily="18" charset="0"/>
              </a:rPr>
              <a:t>Create original images using image-creation software</a:t>
            </a:r>
            <a:r>
              <a:rPr lang="en-US" altLang="en-US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cs typeface="Times New Roman" panose="02020603050405020304" pitchFamily="18" charset="0"/>
              </a:rPr>
              <a:t>Scan hard-copy images</a:t>
            </a:r>
            <a:r>
              <a:rPr lang="en-US" altLang="en-US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cs typeface="Times New Roman" panose="02020603050405020304" pitchFamily="18" charset="0"/>
              </a:rPr>
              <a:t>Use stock photographs</a:t>
            </a:r>
            <a:r>
              <a:rPr lang="en-US" altLang="en-US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cs typeface="Times New Roman" panose="02020603050405020304" pitchFamily="18" charset="0"/>
              </a:rPr>
              <a:t>Obtain photos from photo-sharing Web sites</a:t>
            </a:r>
            <a:r>
              <a:rPr lang="en-US" altLang="en-US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cs typeface="Times New Roman" panose="02020603050405020304" pitchFamily="18" charset="0"/>
              </a:rPr>
              <a:t>Use photo management software to organize, edit and share your images</a:t>
            </a:r>
            <a:r>
              <a:rPr lang="en-US" altLang="en-US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Consider search engine optimization (SEO) issues when creating and using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325438"/>
            <a:ext cx="8001000" cy="1198562"/>
          </a:xfrm>
        </p:spPr>
        <p:txBody>
          <a:bodyPr/>
          <a:lstStyle/>
          <a:p>
            <a:pPr eaLnBrk="1" hangingPunct="1"/>
            <a:r>
              <a:rPr lang="en-US" altLang="en-US" smtClean="0"/>
              <a:t>Lesson 7 Summary</a:t>
            </a:r>
          </a:p>
        </p:txBody>
      </p:sp>
      <p:sp>
        <p:nvSpPr>
          <p:cNvPr id="15565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200" smtClean="0"/>
              <a:t>Use the &lt;video&gt; element to embed video in Web pages</a:t>
            </a:r>
          </a:p>
          <a:p>
            <a:pPr eaLnBrk="1" hangingPunct="1"/>
            <a:r>
              <a:rPr lang="en-US" altLang="en-US" sz="2200" smtClean="0"/>
              <a:t>Use the &lt;audio&gt; element to embed audio in Web pages</a:t>
            </a:r>
          </a:p>
          <a:p>
            <a:pPr eaLnBrk="1" hangingPunct="1"/>
            <a:r>
              <a:rPr lang="en-US" altLang="en-US" sz="2200" smtClean="0"/>
              <a:t>Define graphic types</a:t>
            </a:r>
          </a:p>
          <a:p>
            <a:pPr eaLnBrk="1" hangingPunct="1"/>
            <a:r>
              <a:rPr lang="en-US" altLang="en-US" sz="2200" smtClean="0"/>
              <a:t>Create client-side image maps</a:t>
            </a:r>
          </a:p>
          <a:p>
            <a:pPr eaLnBrk="1" hangingPunct="1"/>
            <a:r>
              <a:rPr lang="en-US" altLang="en-US" sz="2200" smtClean="0"/>
              <a:t>Define image transparency</a:t>
            </a:r>
          </a:p>
          <a:p>
            <a:pPr eaLnBrk="1" hangingPunct="1"/>
            <a:r>
              <a:rPr lang="en-US" altLang="en-US" sz="2200" smtClean="0"/>
              <a:t>Define image interlacing</a:t>
            </a:r>
          </a:p>
          <a:p>
            <a:pPr eaLnBrk="1" hangingPunct="1"/>
            <a:r>
              <a:rPr lang="en-US" altLang="en-US" sz="2200" smtClean="0"/>
              <a:t>Use Web-based technologies to create animation</a:t>
            </a:r>
          </a:p>
          <a:p>
            <a:pPr eaLnBrk="1" hangingPunct="1"/>
            <a:r>
              <a:rPr lang="en-US" altLang="en-US" sz="2200" smtClean="0"/>
              <a:t>Explore mobile device issues with animation and plug-ins</a:t>
            </a:r>
          </a:p>
          <a:p>
            <a:pPr eaLnBrk="1" hangingPunct="1"/>
            <a:r>
              <a:rPr lang="en-US" altLang="en-US" sz="2200" smtClean="0"/>
              <a:t>Create and manage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>
          <a:xfrm>
            <a:off x="609600" y="325438"/>
            <a:ext cx="8001000" cy="1198562"/>
          </a:xfrm>
        </p:spPr>
        <p:txBody>
          <a:bodyPr/>
          <a:lstStyle/>
          <a:p>
            <a:r>
              <a:rPr lang="en-US" altLang="en-US" smtClean="0"/>
              <a:t>The &lt;video&gt; Element</a:t>
            </a:r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Video elements and attributes:</a:t>
            </a:r>
          </a:p>
        </p:txBody>
      </p:sp>
      <p:pic>
        <p:nvPicPr>
          <p:cNvPr id="137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70104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</p:nvPr>
        </p:nvSpPr>
        <p:spPr>
          <a:xfrm>
            <a:off x="609600" y="325438"/>
            <a:ext cx="8001000" cy="1198562"/>
          </a:xfrm>
        </p:spPr>
        <p:txBody>
          <a:bodyPr/>
          <a:lstStyle/>
          <a:p>
            <a:r>
              <a:rPr lang="en-US" altLang="en-US" smtClean="0"/>
              <a:t>The &lt;video&gt; Element </a:t>
            </a:r>
            <a:r>
              <a:rPr lang="en-US" altLang="en-US" sz="1800" smtClean="0"/>
              <a:t>(cont’d)</a:t>
            </a:r>
          </a:p>
        </p:txBody>
      </p:sp>
      <p:sp>
        <p:nvSpPr>
          <p:cNvPr id="138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HTML5-compliant browser support for HTML5 video formats and codecs:</a:t>
            </a:r>
          </a:p>
        </p:txBody>
      </p:sp>
      <p:pic>
        <p:nvPicPr>
          <p:cNvPr id="138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81300"/>
            <a:ext cx="6916738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>
          <a:xfrm>
            <a:off x="609600" y="325438"/>
            <a:ext cx="8001000" cy="1198562"/>
          </a:xfrm>
        </p:spPr>
        <p:txBody>
          <a:bodyPr/>
          <a:lstStyle/>
          <a:p>
            <a:r>
              <a:rPr lang="en-US" altLang="en-US" smtClean="0"/>
              <a:t>The &lt;audio&gt; Element</a:t>
            </a:r>
          </a:p>
        </p:txBody>
      </p:sp>
      <p:sp>
        <p:nvSpPr>
          <p:cNvPr id="139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&lt;audio&gt; element allows developers a standard method to embed audio into Web pages</a:t>
            </a:r>
          </a:p>
          <a:p>
            <a:r>
              <a:rPr lang="en-US" altLang="en-US" smtClean="0"/>
              <a:t>The </a:t>
            </a:r>
            <a:r>
              <a:rPr lang="en-US" altLang="en-US" i="1" smtClean="0"/>
              <a:t>controls</a:t>
            </a:r>
            <a:r>
              <a:rPr lang="en-US" altLang="en-US" smtClean="0"/>
              <a:t> attribute identifies the default audio controls: play, pause, volume, etc.</a:t>
            </a:r>
          </a:p>
          <a:p>
            <a:r>
              <a:rPr lang="en-US" altLang="en-US" smtClean="0"/>
              <a:t>Multiple sources can be identified with the &lt;source&gt; element to ensure various audio formats are supported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>
          <a:xfrm>
            <a:off x="609600" y="325438"/>
            <a:ext cx="8001000" cy="1198562"/>
          </a:xfrm>
        </p:spPr>
        <p:txBody>
          <a:bodyPr/>
          <a:lstStyle/>
          <a:p>
            <a:r>
              <a:rPr lang="en-US" altLang="en-US" smtClean="0"/>
              <a:t>The &lt;audio&gt; Element </a:t>
            </a:r>
            <a:r>
              <a:rPr lang="en-US" altLang="en-US" sz="1800" smtClean="0"/>
              <a:t>(cont’d)</a:t>
            </a:r>
          </a:p>
        </p:txBody>
      </p:sp>
      <p:sp>
        <p:nvSpPr>
          <p:cNvPr id="140291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77200" cy="4495800"/>
          </a:xfrm>
        </p:spPr>
        <p:txBody>
          <a:bodyPr/>
          <a:lstStyle/>
          <a:p>
            <a:r>
              <a:rPr lang="en-US" altLang="en-US" sz="2200" smtClean="0"/>
              <a:t>HTML5-compliant browser support for HTML5 audio formats:</a:t>
            </a:r>
          </a:p>
          <a:p>
            <a:endParaRPr lang="en-US" altLang="en-US" sz="2200" smtClean="0"/>
          </a:p>
          <a:p>
            <a:endParaRPr lang="en-US" altLang="en-US" sz="2200" smtClean="0"/>
          </a:p>
          <a:p>
            <a:endParaRPr lang="en-US" altLang="en-US" sz="2200" smtClean="0"/>
          </a:p>
          <a:p>
            <a:endParaRPr lang="en-US" altLang="en-US" sz="2200" smtClean="0"/>
          </a:p>
          <a:p>
            <a:endParaRPr lang="en-US" altLang="en-US" sz="2200" smtClean="0"/>
          </a:p>
          <a:p>
            <a:r>
              <a:rPr lang="en-US" altLang="en-US" sz="2200" smtClean="0"/>
              <a:t>Additional &lt;audio&gt; and &lt;video&gt; attributes:</a:t>
            </a:r>
          </a:p>
          <a:p>
            <a:endParaRPr lang="en-US" altLang="en-US" sz="2200" smtClean="0"/>
          </a:p>
        </p:txBody>
      </p:sp>
      <p:pic>
        <p:nvPicPr>
          <p:cNvPr id="140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6856413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2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48200"/>
            <a:ext cx="6818313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01000" cy="1198563"/>
          </a:xfrm>
        </p:spPr>
        <p:txBody>
          <a:bodyPr/>
          <a:lstStyle/>
          <a:p>
            <a:pPr eaLnBrk="1" hangingPunct="1"/>
            <a:r>
              <a:rPr lang="en-US" altLang="en-US" smtClean="0"/>
              <a:t>Graphic Types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Vector</a:t>
            </a:r>
          </a:p>
          <a:p>
            <a:pPr lvl="1" eaLnBrk="1" hangingPunct="1"/>
            <a:r>
              <a:rPr lang="en-US" altLang="en-US" smtClean="0"/>
              <a:t>Graphics that use mathematical coordinates with lines, curves and shapes to create desired images and specify colors</a:t>
            </a:r>
          </a:p>
          <a:p>
            <a:pPr eaLnBrk="1" hangingPunct="1"/>
            <a:r>
              <a:rPr lang="en-US" altLang="en-US" smtClean="0"/>
              <a:t>Bitmap</a:t>
            </a:r>
          </a:p>
          <a:p>
            <a:pPr lvl="1" eaLnBrk="1" hangingPunct="1"/>
            <a:r>
              <a:rPr lang="en-US" altLang="en-US" smtClean="0"/>
              <a:t>Graphics that use small dots (usually thousands) to create an image and specify color</a:t>
            </a:r>
          </a:p>
          <a:p>
            <a:pPr lvl="1" eaLnBrk="1" hangingPunct="1"/>
            <a:r>
              <a:rPr lang="en-US" altLang="en-US" smtClean="0"/>
              <a:t>Also known as raster graphics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49238"/>
            <a:ext cx="8001000" cy="1198562"/>
          </a:xfrm>
        </p:spPr>
        <p:txBody>
          <a:bodyPr/>
          <a:lstStyle/>
          <a:p>
            <a:pPr eaLnBrk="1" hangingPunct="1"/>
            <a:r>
              <a:rPr lang="en-US" altLang="en-US" smtClean="0"/>
              <a:t>Image Maps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 image that contains hyperlinked, clickable regions, sometimes called  "hot spots"</a:t>
            </a:r>
          </a:p>
          <a:p>
            <a:pPr eaLnBrk="1" hangingPunct="1"/>
            <a:r>
              <a:rPr lang="en-US" altLang="en-US" smtClean="0"/>
              <a:t>Each hot spot is defined by a set of coordinates (indicating its position on the image) and a URL reference</a:t>
            </a:r>
          </a:p>
          <a:p>
            <a:pPr eaLnBrk="1" hangingPunct="1"/>
            <a:r>
              <a:rPr lang="en-US" altLang="en-US" smtClean="0"/>
              <a:t>Two types of image maps:</a:t>
            </a:r>
          </a:p>
          <a:p>
            <a:pPr lvl="1" eaLnBrk="1" hangingPunct="1"/>
            <a:r>
              <a:rPr lang="en-US" altLang="en-US" smtClean="0"/>
              <a:t>Client-side (the most common)</a:t>
            </a:r>
          </a:p>
          <a:p>
            <a:pPr lvl="1" eaLnBrk="1" hangingPunct="1"/>
            <a:r>
              <a:rPr lang="en-US" altLang="en-US" smtClean="0"/>
              <a:t>Server-side (rarely used)</a:t>
            </a:r>
          </a:p>
        </p:txBody>
      </p:sp>
      <p:pic>
        <p:nvPicPr>
          <p:cNvPr id="142340" name="Picture 4" descr="global_vill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52850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9248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Defining a </a:t>
            </a:r>
            <a:br>
              <a:rPr lang="en-US" altLang="en-US" smtClean="0"/>
            </a:br>
            <a:r>
              <a:rPr lang="en-US" altLang="en-US" smtClean="0"/>
              <a:t>Client-Side Image Map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7924800" cy="4876800"/>
          </a:xfrm>
        </p:spPr>
        <p:txBody>
          <a:bodyPr/>
          <a:lstStyle/>
          <a:p>
            <a:pPr eaLnBrk="1" hangingPunct="1"/>
            <a:r>
              <a:rPr lang="en-US" altLang="en-US" smtClean="0"/>
              <a:t>Define a map, assign it a name, and provide </a:t>
            </a:r>
            <a:br>
              <a:rPr lang="en-US" altLang="en-US" smtClean="0"/>
            </a:br>
            <a:r>
              <a:rPr lang="en-US" altLang="en-US" smtClean="0"/>
              <a:t>hot-spot coordinates</a:t>
            </a:r>
          </a:p>
          <a:p>
            <a:pPr eaLnBrk="1" hangingPunct="1"/>
            <a:r>
              <a:rPr lang="en-US" altLang="en-US" smtClean="0"/>
              <a:t>Refer to the image map by map name:</a:t>
            </a:r>
          </a:p>
          <a:p>
            <a:pPr eaLnBrk="1" hangingPunct="1">
              <a:buFontTx/>
              <a:buNone/>
            </a:pPr>
            <a:r>
              <a:rPr lang="en-US" altLang="en-US" sz="1800" smtClean="0"/>
              <a:t>	</a:t>
            </a:r>
            <a:r>
              <a:rPr lang="en-US" altLang="en-US" sz="1600" smtClean="0"/>
              <a:t>&lt;map name="mapname"&gt;</a:t>
            </a:r>
          </a:p>
          <a:p>
            <a:pPr eaLnBrk="1" hangingPunct="1">
              <a:buFontTx/>
              <a:buNone/>
            </a:pPr>
            <a:r>
              <a:rPr lang="en-US" altLang="en-US" sz="1600" smtClean="0"/>
              <a:t>		&lt;area shape="shape" coords="coordinates" href="url" alt="description"/&gt;</a:t>
            </a:r>
          </a:p>
          <a:p>
            <a:pPr eaLnBrk="1" hangingPunct="1">
              <a:buFontTx/>
              <a:buNone/>
            </a:pPr>
            <a:r>
              <a:rPr lang="en-US" altLang="en-US" sz="1600" smtClean="0"/>
              <a:t>		&lt;area shape="shape" coords="coordinates" href="url" alt="description"/&gt;</a:t>
            </a:r>
          </a:p>
          <a:p>
            <a:pPr eaLnBrk="1" hangingPunct="1">
              <a:buFontTx/>
              <a:buNone/>
            </a:pPr>
            <a:r>
              <a:rPr lang="en-US" altLang="en-US" sz="1600" smtClean="0"/>
              <a:t>		&lt;area shape="shape" coords="coordinates" href="url" alt="description"/&gt;</a:t>
            </a:r>
          </a:p>
          <a:p>
            <a:pPr eaLnBrk="1" hangingPunct="1">
              <a:buFontTx/>
              <a:buNone/>
            </a:pPr>
            <a:r>
              <a:rPr lang="en-US" altLang="en-US" sz="1600" smtClean="0"/>
              <a:t>	&lt;/map&gt;</a:t>
            </a:r>
          </a:p>
          <a:p>
            <a:pPr eaLnBrk="1" hangingPunct="1"/>
            <a:r>
              <a:rPr lang="en-US" altLang="en-US" smtClean="0"/>
              <a:t>Associate the image file with the map:</a:t>
            </a:r>
          </a:p>
          <a:p>
            <a:pPr eaLnBrk="1" hangingPunct="1">
              <a:buFontTx/>
              <a:buNone/>
            </a:pPr>
            <a:r>
              <a:rPr lang="en-US" altLang="en-US" sz="2000" smtClean="0"/>
              <a:t>	</a:t>
            </a:r>
            <a:r>
              <a:rPr lang="en-US" altLang="en-US" sz="1600" smtClean="0"/>
              <a:t>&lt;img src="imagemap.gif" usemap="#mapname"/&gt;</a:t>
            </a:r>
          </a:p>
          <a:p>
            <a:pPr eaLnBrk="1" hangingPunct="1">
              <a:buFontTx/>
              <a:buNone/>
            </a:pPr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W201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FF3300"/>
      </a:accent2>
      <a:accent3>
        <a:srgbClr val="FFFFFF"/>
      </a:accent3>
      <a:accent4>
        <a:srgbClr val="000000"/>
      </a:accent4>
      <a:accent5>
        <a:srgbClr val="AAE2CA"/>
      </a:accent5>
      <a:accent6>
        <a:srgbClr val="E72D00"/>
      </a:accent6>
      <a:hlink>
        <a:srgbClr val="CCCCFF"/>
      </a:hlink>
      <a:folHlink>
        <a:srgbClr val="B2B2B2"/>
      </a:folHlink>
    </a:clrScheme>
    <a:fontScheme name="CIW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IW201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W201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W201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W201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W201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W201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W201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C:\Courseware\~CIW Coursebook RENAMING\CIW.pot</Template>
  <TotalTime>3652</TotalTime>
  <Words>739</Words>
  <Application>Microsoft Office PowerPoint</Application>
  <PresentationFormat>On-screen Show (4:3)</PresentationFormat>
  <Paragraphs>124</Paragraphs>
  <Slides>21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Century Gothic</vt:lpstr>
      <vt:lpstr>Arial</vt:lpstr>
      <vt:lpstr>Calibri</vt:lpstr>
      <vt:lpstr>Times New Roman</vt:lpstr>
      <vt:lpstr>Wingdings</vt:lpstr>
      <vt:lpstr>Lucida Sans Typewriter</vt:lpstr>
      <vt:lpstr>Custom Design</vt:lpstr>
      <vt:lpstr>CIW2011</vt:lpstr>
      <vt:lpstr>Bitmap Image</vt:lpstr>
      <vt:lpstr>Lesson 7: Video, Audio and  Image Techniques </vt:lpstr>
      <vt:lpstr>Lesson 7 Objectives</vt:lpstr>
      <vt:lpstr>The &lt;video&gt; Element</vt:lpstr>
      <vt:lpstr>The &lt;video&gt; Element (cont’d)</vt:lpstr>
      <vt:lpstr>The &lt;audio&gt; Element</vt:lpstr>
      <vt:lpstr>The &lt;audio&gt; Element (cont’d)</vt:lpstr>
      <vt:lpstr>Graphic Types</vt:lpstr>
      <vt:lpstr>Image Maps</vt:lpstr>
      <vt:lpstr>Defining a  Client-Side Image Map</vt:lpstr>
      <vt:lpstr>Defining a Rectangle Hot Spot</vt:lpstr>
      <vt:lpstr>Defining a Circle Hot Spot</vt:lpstr>
      <vt:lpstr>Defining a Polygon Hot Spot</vt:lpstr>
      <vt:lpstr>Image Transparency</vt:lpstr>
      <vt:lpstr>Image with No Transparency</vt:lpstr>
      <vt:lpstr>Transparent PNG Image</vt:lpstr>
      <vt:lpstr>Image Interlacing</vt:lpstr>
      <vt:lpstr>Image Interlacing (cont'd)</vt:lpstr>
      <vt:lpstr>Animation</vt:lpstr>
      <vt:lpstr>Mobile Device Issues  with Animation and Plug-Ins</vt:lpstr>
      <vt:lpstr>Creating and Managing Images</vt:lpstr>
      <vt:lpstr>Lesson 7 Summary</vt:lpstr>
    </vt:vector>
  </TitlesOfParts>
  <Company>Prosoft Training.com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Mazar</dc:creator>
  <cp:lastModifiedBy>Cynthia</cp:lastModifiedBy>
  <cp:revision>530</cp:revision>
  <dcterms:created xsi:type="dcterms:W3CDTF">2001-04-06T20:03:14Z</dcterms:created>
  <dcterms:modified xsi:type="dcterms:W3CDTF">2017-02-24T18:49:46Z</dcterms:modified>
</cp:coreProperties>
</file>