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86" r:id="rId2"/>
  </p:sldMasterIdLst>
  <p:notesMasterIdLst>
    <p:notesMasterId r:id="rId23"/>
  </p:notesMasterIdLst>
  <p:handoutMasterIdLst>
    <p:handoutMasterId r:id="rId24"/>
  </p:handoutMasterIdLst>
  <p:sldIdLst>
    <p:sldId id="377" r:id="rId3"/>
    <p:sldId id="378" r:id="rId4"/>
    <p:sldId id="379" r:id="rId5"/>
    <p:sldId id="380" r:id="rId6"/>
    <p:sldId id="381" r:id="rId7"/>
    <p:sldId id="382" r:id="rId8"/>
    <p:sldId id="383" r:id="rId9"/>
    <p:sldId id="612" r:id="rId10"/>
    <p:sldId id="384" r:id="rId11"/>
    <p:sldId id="385" r:id="rId12"/>
    <p:sldId id="386" r:id="rId13"/>
    <p:sldId id="388" r:id="rId14"/>
    <p:sldId id="389" r:id="rId15"/>
    <p:sldId id="390" r:id="rId16"/>
    <p:sldId id="391" r:id="rId17"/>
    <p:sldId id="392" r:id="rId18"/>
    <p:sldId id="393" r:id="rId19"/>
    <p:sldId id="394" r:id="rId20"/>
    <p:sldId id="530" r:id="rId21"/>
    <p:sldId id="524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009999"/>
    <a:srgbClr val="3366FF"/>
    <a:srgbClr val="FFFF00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8619" autoAdjust="0"/>
    <p:restoredTop sz="90929"/>
  </p:normalViewPr>
  <p:slideViewPr>
    <p:cSldViewPr>
      <p:cViewPr varScale="1">
        <p:scale>
          <a:sx n="88" d="100"/>
          <a:sy n="88" d="100"/>
        </p:scale>
        <p:origin x="85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2052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131A02D7-0924-4100-A509-70813BC89C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54139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693E54C-DD80-4581-96E8-261D32825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15542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BFC067F-93E7-4654-B31D-A20A1257A58C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19865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866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765987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EA5E3DB-3193-4281-A0B1-B7242CF43F51}" type="slidenum">
              <a:rPr lang="en-US" altLang="en-US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21811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811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088518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27681C7-6772-43B7-A7E5-AC07E7E3B00C}" type="slidenum">
              <a:rPr lang="en-US" altLang="en-US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22016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016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907440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D251B09-DD05-4208-B41F-7C0FAF7F2A30}" type="slidenum">
              <a:rPr lang="en-US" altLang="en-US"/>
              <a:pPr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22221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221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790798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C688FFE-3DA4-45E4-AF8A-1374CFCA57A5}" type="slidenum">
              <a:rPr lang="en-US" altLang="en-US"/>
              <a:pPr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22425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426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407832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B9B39EE-7CE2-40BC-97F7-7CA7843C9FA0}" type="slidenum">
              <a:rPr lang="en-US" altLang="en-US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22630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630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891265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3875F15-B0E1-421E-89AE-1A92371BBBB2}" type="slidenum">
              <a:rPr lang="en-US" altLang="en-US"/>
              <a:pPr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22835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835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342094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629B4AE-4BF7-4A82-8DA8-D52EF0017529}" type="slidenum">
              <a:rPr lang="en-US" altLang="en-US"/>
              <a:pPr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23040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040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337196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F10B62C-D358-46CE-A2CB-B488CE2B6575}" type="slidenum">
              <a:rPr lang="en-US" altLang="en-US"/>
              <a:pPr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23245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245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03669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A5D2FB0-9560-4D76-9FF2-F4E36F462DC9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20070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070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656750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0ABCB22-AF5B-4116-9922-27E7A75680FC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20275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275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001441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62BF1A7-531B-492D-8D5B-E4C4FF403B88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20480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0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483076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3022EFD-AA97-4F60-A501-5EF35A36DB4D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20685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685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918668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D9E23B6-F1A1-46A5-8DE4-5C1B81D05952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20889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890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681992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777DCDF-DFE7-463A-8399-EF0D620E0107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21094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094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55942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0B5C7AB-9332-4C3C-A367-1831EE62A56E}" type="slidenum">
              <a:rPr lang="en-US" altLang="en-US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21401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402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785107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A2D300A-BE10-4D05-AF18-79C08A92F1E3}" type="slidenum">
              <a:rPr lang="en-US" altLang="en-US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21606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606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71348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53C1C-E41D-4C76-81A0-7FE2A7F9CEA0}" type="datetimeFigureOut">
              <a:rPr lang="en-US"/>
              <a:pPr>
                <a:defRPr/>
              </a:pPr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BA3D1-0CBB-4CD0-9057-89A2A130F3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154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23110-ACF1-4EDE-BEC6-14F012B9D9E2}" type="datetimeFigureOut">
              <a:rPr lang="en-US"/>
              <a:pPr>
                <a:defRPr/>
              </a:pPr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6AAE0-1C8E-4F59-A4AE-B296922BA0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0649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76A9E-1F5C-4464-8E29-FE070C76C13F}" type="datetimeFigureOut">
              <a:rPr lang="en-US"/>
              <a:pPr>
                <a:defRPr/>
              </a:pPr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513D4-6DC5-4970-9CAC-B93569DEDD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11735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28"/>
          <p:cNvSpPr txBox="1">
            <a:spLocks noChangeArrowheads="1"/>
          </p:cNvSpPr>
          <p:nvPr userDrawn="1"/>
        </p:nvSpPr>
        <p:spPr bwMode="auto">
          <a:xfrm>
            <a:off x="5694363" y="6672263"/>
            <a:ext cx="3449637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800" dirty="0" smtClean="0">
                <a:solidFill>
                  <a:schemeClr val="bg1"/>
                </a:solidFill>
              </a:rPr>
              <a:t>Copyright © 2012 Certification Partners, LLC --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4317767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6991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13320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6400"/>
            <a:ext cx="39243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676400"/>
            <a:ext cx="39243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3598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2596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0683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33992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3401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E59BC-7027-4F6B-BA8A-F6629B8DFD49}" type="datetimeFigureOut">
              <a:rPr lang="en-US"/>
              <a:pPr>
                <a:defRPr/>
              </a:pPr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2F09D-D143-44F8-B7BD-84CE91E2BC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67469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006800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4734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152400"/>
            <a:ext cx="20002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58483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832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7BB82-B0C9-465D-B951-BB9AEA9FD281}" type="datetimeFigureOut">
              <a:rPr lang="en-US"/>
              <a:pPr>
                <a:defRPr/>
              </a:pPr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91126-DF08-42C8-9CB8-920F543AE5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600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3F871-1AE5-4687-9E8F-2B00B2D61D29}" type="datetimeFigureOut">
              <a:rPr lang="en-US"/>
              <a:pPr>
                <a:defRPr/>
              </a:pPr>
              <a:t>2/24/2017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0C3E5-5AA8-41E1-98DB-D6CAD510F3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8871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445E8-8329-4E9B-ACA0-9A8FDB974135}" type="datetimeFigureOut">
              <a:rPr lang="en-US"/>
              <a:pPr>
                <a:defRPr/>
              </a:pPr>
              <a:t>2/24/2017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B4920-39B0-439D-A388-2CEAB234B9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9027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00104-08DE-4BC2-8A51-1A8768450663}" type="datetimeFigureOut">
              <a:rPr lang="en-US"/>
              <a:pPr>
                <a:defRPr/>
              </a:pPr>
              <a:t>2/24/2017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709D2-9773-4E45-89A1-A3647886D2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2465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41100-D6E6-4A4A-AC5A-47BD44810155}" type="datetimeFigureOut">
              <a:rPr lang="en-US"/>
              <a:pPr>
                <a:defRPr/>
              </a:pPr>
              <a:t>2/24/2017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5F3A8-A97D-4BCA-9FB1-C5354CBE62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9072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CBED2-888A-44F6-9AED-21AD3FCFAF64}" type="datetimeFigureOut">
              <a:rPr lang="en-US"/>
              <a:pPr>
                <a:defRPr/>
              </a:pPr>
              <a:t>2/24/2017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4A083-3489-477A-82EB-C9192CFD7B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655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76E07-A6FD-425E-B1BD-B9BF69D92902}" type="datetimeFigureOut">
              <a:rPr lang="en-US"/>
              <a:pPr>
                <a:defRPr/>
              </a:pPr>
              <a:t>2/24/2017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536DE-70BE-4806-86F6-22D38CE905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043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837D530-7618-403C-9387-871D5F7392E1}" type="datetimeFigureOut">
              <a:rPr lang="en-US"/>
              <a:pPr>
                <a:defRPr/>
              </a:pPr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9B6F76C-9A36-4FFE-AD8E-E3173C3B62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7" r:id="rId1"/>
    <p:sldLayoutId id="2147483968" r:id="rId2"/>
    <p:sldLayoutId id="2147483969" r:id="rId3"/>
    <p:sldLayoutId id="2147483970" r:id="rId4"/>
    <p:sldLayoutId id="2147483971" r:id="rId5"/>
    <p:sldLayoutId id="2147483972" r:id="rId6"/>
    <p:sldLayoutId id="2147483973" r:id="rId7"/>
    <p:sldLayoutId id="2147483974" r:id="rId8"/>
    <p:sldLayoutId id="2147483975" r:id="rId9"/>
    <p:sldLayoutId id="2147483976" r:id="rId10"/>
    <p:sldLayoutId id="2147483977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52400"/>
            <a:ext cx="8001000" cy="1198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76400"/>
            <a:ext cx="80010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Text Box 6"/>
          <p:cNvSpPr txBox="1">
            <a:spLocks noChangeArrowheads="1"/>
          </p:cNvSpPr>
          <p:nvPr userDrawn="1"/>
        </p:nvSpPr>
        <p:spPr bwMode="auto">
          <a:xfrm>
            <a:off x="5781675" y="6672263"/>
            <a:ext cx="3362325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800" dirty="0" smtClean="0">
                <a:solidFill>
                  <a:schemeClr val="bg1"/>
                </a:solidFill>
              </a:rPr>
              <a:t>Copyright © 2012 Certification Partners, LLC -- All Rights Reserved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8" r:id="rId1"/>
    <p:sldLayoutId id="2147483978" r:id="rId2"/>
    <p:sldLayoutId id="2147483979" r:id="rId3"/>
    <p:sldLayoutId id="2147483980" r:id="rId4"/>
    <p:sldLayoutId id="2147483981" r:id="rId5"/>
    <p:sldLayoutId id="2147483982" r:id="rId6"/>
    <p:sldLayoutId id="2147483983" r:id="rId7"/>
    <p:sldLayoutId id="2147483984" r:id="rId8"/>
    <p:sldLayoutId id="2147483985" r:id="rId9"/>
    <p:sldLayoutId id="2147483986" r:id="rId10"/>
    <p:sldLayoutId id="2147483987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609600" y="3581400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</a:rPr>
              <a:t>Lesson 6:</a:t>
            </a:r>
            <a:br>
              <a:rPr lang="en-US" altLang="en-US" smtClean="0">
                <a:solidFill>
                  <a:schemeClr val="tx1"/>
                </a:solidFill>
              </a:rPr>
            </a:br>
            <a:r>
              <a:rPr lang="en-US" altLang="en-US" smtClean="0">
                <a:solidFill>
                  <a:schemeClr val="tx1"/>
                </a:solidFill>
              </a:rPr>
              <a:t>Web Forms</a:t>
            </a:r>
            <a:br>
              <a:rPr lang="en-US" altLang="en-US" smtClean="0">
                <a:solidFill>
                  <a:schemeClr val="tx1"/>
                </a:solidFill>
              </a:rPr>
            </a:br>
            <a:endParaRPr lang="en-US" altLang="en-US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25438"/>
            <a:ext cx="8001000" cy="1198562"/>
          </a:xfrm>
        </p:spPr>
        <p:txBody>
          <a:bodyPr/>
          <a:lstStyle/>
          <a:p>
            <a:pPr eaLnBrk="1" hangingPunct="1"/>
            <a:r>
              <a:rPr lang="en-US" altLang="en-US" smtClean="0"/>
              <a:t>Web Form Fields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76400"/>
            <a:ext cx="7315200" cy="4648200"/>
          </a:xfrm>
        </p:spPr>
        <p:txBody>
          <a:bodyPr/>
          <a:lstStyle/>
          <a:p>
            <a:pPr eaLnBrk="1" hangingPunct="1"/>
            <a:r>
              <a:rPr lang="en-US" altLang="en-US" smtClean="0"/>
              <a:t>User-input form fields include:</a:t>
            </a:r>
          </a:p>
          <a:p>
            <a:pPr lvl="1" eaLnBrk="1" hangingPunct="1"/>
            <a:r>
              <a:rPr lang="en-US" altLang="en-US" smtClean="0"/>
              <a:t>Text box</a:t>
            </a:r>
          </a:p>
          <a:p>
            <a:pPr lvl="1" eaLnBrk="1" hangingPunct="1"/>
            <a:r>
              <a:rPr lang="en-US" altLang="en-US" smtClean="0"/>
              <a:t>Radio button</a:t>
            </a:r>
          </a:p>
          <a:p>
            <a:pPr lvl="1" eaLnBrk="1" hangingPunct="1"/>
            <a:r>
              <a:rPr lang="en-US" altLang="en-US" smtClean="0"/>
              <a:t>Check box</a:t>
            </a:r>
          </a:p>
          <a:p>
            <a:pPr lvl="1" eaLnBrk="1" hangingPunct="1"/>
            <a:r>
              <a:rPr lang="en-US" altLang="en-US" smtClean="0"/>
              <a:t>Single-option select list</a:t>
            </a:r>
          </a:p>
          <a:p>
            <a:pPr lvl="1" eaLnBrk="1" hangingPunct="1"/>
            <a:r>
              <a:rPr lang="en-US" altLang="en-US" smtClean="0"/>
              <a:t>Multiple-option select list</a:t>
            </a:r>
          </a:p>
          <a:p>
            <a:pPr lvl="1" eaLnBrk="1" hangingPunct="1"/>
            <a:r>
              <a:rPr lang="en-US" altLang="en-US" smtClean="0"/>
              <a:t>Scrolling text area box</a:t>
            </a:r>
          </a:p>
          <a:p>
            <a:pPr lvl="1" eaLnBrk="1" hangingPunct="1"/>
            <a:r>
              <a:rPr lang="en-US" altLang="en-US" smtClean="0"/>
              <a:t>Password field</a:t>
            </a:r>
          </a:p>
          <a:p>
            <a:pPr lvl="1" eaLnBrk="1" hangingPunct="1"/>
            <a:r>
              <a:rPr lang="en-US" altLang="en-US" smtClean="0"/>
              <a:t>File upload button</a:t>
            </a:r>
          </a:p>
          <a:p>
            <a:pPr lvl="1" eaLnBrk="1" hangingPunct="1"/>
            <a:r>
              <a:rPr lang="en-US" altLang="en-US" smtClean="0"/>
              <a:t>Submit and Reset buttons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25438"/>
            <a:ext cx="8001000" cy="1198562"/>
          </a:xfrm>
        </p:spPr>
        <p:txBody>
          <a:bodyPr/>
          <a:lstStyle/>
          <a:p>
            <a:pPr eaLnBrk="1" hangingPunct="1"/>
            <a:r>
              <a:rPr lang="en-US" altLang="en-US" smtClean="0"/>
              <a:t>Forms and the </a:t>
            </a:r>
            <a:r>
              <a:rPr lang="en-US" altLang="en-US" i="1" smtClean="0"/>
              <a:t>name</a:t>
            </a:r>
            <a:r>
              <a:rPr lang="en-US" altLang="en-US" smtClean="0"/>
              <a:t> Attribute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7315200" cy="4648200"/>
          </a:xfrm>
        </p:spPr>
        <p:txBody>
          <a:bodyPr/>
          <a:lstStyle/>
          <a:p>
            <a:pPr eaLnBrk="1" hangingPunct="1"/>
            <a:r>
              <a:rPr lang="en-US" altLang="en-US" smtClean="0"/>
              <a:t>All form field elements share an attribute: </a:t>
            </a:r>
            <a:r>
              <a:rPr lang="en-US" altLang="en-US" i="1" smtClean="0"/>
              <a:t>name</a:t>
            </a:r>
          </a:p>
          <a:p>
            <a:pPr lvl="1" eaLnBrk="1" hangingPunct="1"/>
            <a:r>
              <a:rPr lang="en-US" altLang="en-US" smtClean="0"/>
              <a:t>Identifies information you receive from a user and associates it with a value you specify</a:t>
            </a:r>
          </a:p>
          <a:p>
            <a:pPr lvl="1" eaLnBrk="1" hangingPunct="1"/>
            <a:r>
              <a:rPr lang="en-US" altLang="en-US" smtClean="0"/>
              <a:t>Helps organize user input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001000" cy="1198563"/>
          </a:xfrm>
        </p:spPr>
        <p:txBody>
          <a:bodyPr/>
          <a:lstStyle/>
          <a:p>
            <a:pPr eaLnBrk="1" hangingPunct="1"/>
            <a:r>
              <a:rPr lang="en-US" altLang="en-US" smtClean="0"/>
              <a:t>Text Boxes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79248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Used to collect a single line of data from the user, such as name, e-mail or address information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Syntax:</a:t>
            </a:r>
            <a:br>
              <a:rPr lang="en-US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	&lt;input type="text" name="FieldName"/&gt;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You can enter default text to appear in the form:</a:t>
            </a:r>
            <a:br>
              <a:rPr lang="en-US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	</a:t>
            </a:r>
            <a:r>
              <a:rPr lang="en-US" sz="2000" dirty="0" smtClean="0">
                <a:cs typeface="Times New Roman" pitchFamily="18" charset="0"/>
              </a:rPr>
              <a:t>&lt;input type="text" name="FieldName" </a:t>
            </a:r>
            <a:r>
              <a:rPr lang="en-US" sz="2000" i="1" dirty="0" smtClean="0">
                <a:cs typeface="Times New Roman" pitchFamily="18" charset="0"/>
              </a:rPr>
              <a:t>value="DefaultText"</a:t>
            </a:r>
            <a:r>
              <a:rPr lang="en-US" sz="2000" dirty="0" smtClean="0">
                <a:cs typeface="Times New Roman" pitchFamily="18" charset="0"/>
              </a:rPr>
              <a:t>/&gt;</a:t>
            </a:r>
            <a:r>
              <a:rPr lang="en-US" sz="2000" dirty="0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200" dirty="0" smtClean="0"/>
              <a:t>In this example, </a:t>
            </a:r>
            <a:r>
              <a:rPr lang="en-US" sz="2200" dirty="0" smtClean="0">
                <a:cs typeface="Times New Roman" pitchFamily="18" charset="0"/>
              </a:rPr>
              <a:t>"</a:t>
            </a:r>
            <a:r>
              <a:rPr lang="en-US" sz="2200" dirty="0" smtClean="0"/>
              <a:t>DefaultText</a:t>
            </a:r>
            <a:r>
              <a:rPr lang="en-US" sz="2200" dirty="0" smtClean="0">
                <a:cs typeface="Times New Roman" pitchFamily="18" charset="0"/>
              </a:rPr>
              <a:t>"</a:t>
            </a:r>
            <a:r>
              <a:rPr lang="en-US" sz="2200" dirty="0" smtClean="0"/>
              <a:t> would appear in the user’s window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25438"/>
            <a:ext cx="8001000" cy="1198562"/>
          </a:xfrm>
        </p:spPr>
        <p:txBody>
          <a:bodyPr/>
          <a:lstStyle/>
          <a:p>
            <a:pPr eaLnBrk="1" hangingPunct="1"/>
            <a:r>
              <a:rPr lang="en-US" altLang="en-US" smtClean="0"/>
              <a:t>File Upload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Provides a Browse button and accompanying text box </a:t>
            </a:r>
          </a:p>
          <a:p>
            <a:pPr eaLnBrk="1" hangingPunct="1"/>
            <a:r>
              <a:rPr lang="en-US" altLang="en-US" smtClean="0"/>
              <a:t>Users click the Browse button and navigate to the file they want to upload</a:t>
            </a:r>
          </a:p>
          <a:p>
            <a:pPr eaLnBrk="1" hangingPunct="1"/>
            <a:r>
              <a:rPr lang="en-US" altLang="en-US" smtClean="0"/>
              <a:t>The path to the file chosen by the user will appear in the text box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cs typeface="Times New Roman" panose="02020603050405020304" pitchFamily="18" charset="0"/>
              </a:rPr>
              <a:t/>
            </a:r>
            <a:br>
              <a:rPr lang="en-US" altLang="en-US" sz="2000" smtClean="0">
                <a:cs typeface="Times New Roman" panose="02020603050405020304" pitchFamily="18" charset="0"/>
              </a:rPr>
            </a:br>
            <a:r>
              <a:rPr lang="en-US" altLang="en-US" sz="2000" smtClean="0">
                <a:cs typeface="Times New Roman" panose="02020603050405020304" pitchFamily="18" charset="0"/>
              </a:rPr>
              <a:t>	Choose your file here: &lt;input type="file" name="File"/&gt;</a:t>
            </a:r>
            <a:r>
              <a:rPr lang="en-US" altLang="en-US" sz="2000" smtClean="0"/>
              <a:t> </a:t>
            </a:r>
          </a:p>
          <a:p>
            <a:pPr eaLnBrk="1" hangingPunct="1">
              <a:buFontTx/>
              <a:buNone/>
            </a:pPr>
            <a:endParaRPr lang="en-US" altLang="en-US" sz="2000" smtClean="0"/>
          </a:p>
        </p:txBody>
      </p:sp>
      <p:pic>
        <p:nvPicPr>
          <p:cNvPr id="221188" name="Picture 4" descr="applica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572000"/>
            <a:ext cx="7010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25438"/>
            <a:ext cx="8001000" cy="1198562"/>
          </a:xfrm>
        </p:spPr>
        <p:txBody>
          <a:bodyPr/>
          <a:lstStyle/>
          <a:p>
            <a:pPr eaLnBrk="1" hangingPunct="1"/>
            <a:r>
              <a:rPr lang="en-US" altLang="en-US" smtClean="0"/>
              <a:t>Submit and Reset Buttons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7696200" cy="4495800"/>
          </a:xfrm>
        </p:spPr>
        <p:txBody>
          <a:bodyPr/>
          <a:lstStyle/>
          <a:p>
            <a:pPr eaLnBrk="1" hangingPunct="1"/>
            <a:r>
              <a:rPr lang="en-US" altLang="en-US" smtClean="0"/>
              <a:t>Submit button </a:t>
            </a:r>
          </a:p>
          <a:p>
            <a:pPr lvl="1" eaLnBrk="1" hangingPunct="1"/>
            <a:r>
              <a:rPr lang="en-US" altLang="en-US" smtClean="0"/>
              <a:t>Sends completed user information from Web form to server</a:t>
            </a:r>
          </a:p>
          <a:p>
            <a:pPr eaLnBrk="1" hangingPunct="1"/>
            <a:r>
              <a:rPr lang="en-US" altLang="en-US" smtClean="0"/>
              <a:t>Reset button </a:t>
            </a:r>
          </a:p>
          <a:p>
            <a:pPr lvl="1" eaLnBrk="1" hangingPunct="1"/>
            <a:r>
              <a:rPr lang="en-US" altLang="en-US" smtClean="0"/>
              <a:t>Clears all information entered into form fields, instead of submitting information to server</a:t>
            </a:r>
          </a:p>
          <a:p>
            <a:pPr eaLnBrk="1" hangingPunct="1"/>
            <a:r>
              <a:rPr lang="en-US" altLang="en-US" smtClean="0"/>
              <a:t>Every form needs a means to submit data</a:t>
            </a:r>
          </a:p>
          <a:p>
            <a:pPr eaLnBrk="1" hangingPunct="1">
              <a:buFontTx/>
              <a:buNone/>
            </a:pPr>
            <a:r>
              <a:rPr lang="en-US" altLang="en-US" smtClean="0">
                <a:latin typeface="Lucida Sans Typewriter" panose="020B0509030504030204" pitchFamily="49" charset="0"/>
                <a:cs typeface="Times New Roman" panose="02020603050405020304" pitchFamily="18" charset="0"/>
              </a:rPr>
              <a:t>		</a:t>
            </a:r>
            <a:r>
              <a:rPr lang="en-US" altLang="en-US" smtClean="0"/>
              <a:t>&lt;input type="submit"/&gt; 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		&lt;input type="reset"/&gt;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Radio Buttons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676400"/>
            <a:ext cx="7772400" cy="4495800"/>
          </a:xfrm>
        </p:spPr>
        <p:txBody>
          <a:bodyPr/>
          <a:lstStyle/>
          <a:p>
            <a:pPr eaLnBrk="1" hangingPunct="1"/>
            <a:r>
              <a:rPr lang="en-US" altLang="en-US" sz="2000" smtClean="0"/>
              <a:t>A group of two or more mutually exclusive options</a:t>
            </a:r>
          </a:p>
          <a:p>
            <a:pPr eaLnBrk="1" hangingPunct="1"/>
            <a:r>
              <a:rPr lang="en-US" altLang="en-US" sz="2000" smtClean="0"/>
              <a:t>Never used as stand-alone items</a:t>
            </a:r>
          </a:p>
          <a:p>
            <a:pPr eaLnBrk="1" hangingPunct="1"/>
            <a:r>
              <a:rPr lang="en-US" altLang="en-US" sz="2000" smtClean="0"/>
              <a:t>Example:</a:t>
            </a:r>
            <a:br>
              <a:rPr lang="en-US" altLang="en-US" sz="2000" smtClean="0"/>
            </a:br>
            <a:endParaRPr lang="en-US" altLang="en-US" sz="2000" smtClean="0"/>
          </a:p>
          <a:p>
            <a:pPr eaLnBrk="1" hangingPunct="1">
              <a:buFontTx/>
              <a:buNone/>
            </a:pPr>
            <a:r>
              <a:rPr lang="en-US" altLang="en-US" sz="2000" smtClean="0"/>
              <a:t>		Do you know carpentry?</a:t>
            </a:r>
          </a:p>
          <a:p>
            <a:pPr eaLnBrk="1" hangingPunct="1">
              <a:buFontTx/>
              <a:buNone/>
            </a:pPr>
            <a:r>
              <a:rPr lang="en-US" altLang="en-US" sz="2000" smtClean="0"/>
              <a:t>		&lt;input type="radio" name="Carpentry" value="yes"/&gt;</a:t>
            </a:r>
          </a:p>
          <a:p>
            <a:pPr eaLnBrk="1" hangingPunct="1">
              <a:buFontTx/>
              <a:buNone/>
            </a:pPr>
            <a:endParaRPr lang="en-US" altLang="en-US" sz="2000" smtClean="0"/>
          </a:p>
          <a:p>
            <a:pPr eaLnBrk="1" hangingPunct="1">
              <a:buFontTx/>
              <a:buNone/>
            </a:pPr>
            <a:endParaRPr lang="en-US" altLang="en-US" sz="2000" smtClean="0"/>
          </a:p>
          <a:p>
            <a:pPr eaLnBrk="1" hangingPunct="1">
              <a:buFontTx/>
              <a:buNone/>
            </a:pPr>
            <a:endParaRPr lang="en-US" altLang="en-US" sz="2000" smtClean="0"/>
          </a:p>
          <a:p>
            <a:pPr>
              <a:buClr>
                <a:srgbClr val="009999"/>
              </a:buClr>
            </a:pPr>
            <a:r>
              <a:rPr lang="en-US" altLang="en-US" sz="2000" smtClean="0"/>
              <a:t>To present a preselected radio button, add the following attribute and value:</a:t>
            </a:r>
            <a:br>
              <a:rPr lang="en-US" altLang="en-US" sz="2000" smtClean="0"/>
            </a:br>
            <a:r>
              <a:rPr lang="en-US" altLang="en-US" sz="2000" smtClean="0"/>
              <a:t/>
            </a:r>
            <a:br>
              <a:rPr lang="en-US" altLang="en-US" sz="2000" smtClean="0"/>
            </a:br>
            <a:r>
              <a:rPr lang="en-US" altLang="en-US" sz="2000" smtClean="0"/>
              <a:t>	checked="checked"</a:t>
            </a:r>
          </a:p>
          <a:p>
            <a:pPr eaLnBrk="1" hangingPunct="1">
              <a:buFontTx/>
              <a:buNone/>
            </a:pPr>
            <a:endParaRPr lang="en-US" altLang="en-US" sz="2000" smtClean="0"/>
          </a:p>
          <a:p>
            <a:pPr eaLnBrk="1" hangingPunct="1">
              <a:buFontTx/>
              <a:buNone/>
            </a:pPr>
            <a:endParaRPr lang="en-US" altLang="en-US" sz="2000" smtClean="0"/>
          </a:p>
        </p:txBody>
      </p:sp>
      <p:pic>
        <p:nvPicPr>
          <p:cNvPr id="225284" name="Picture 4" descr="Form_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973513"/>
            <a:ext cx="3576638" cy="82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25438"/>
            <a:ext cx="8001000" cy="1198562"/>
          </a:xfrm>
        </p:spPr>
        <p:txBody>
          <a:bodyPr/>
          <a:lstStyle/>
          <a:p>
            <a:pPr eaLnBrk="1" hangingPunct="1"/>
            <a:r>
              <a:rPr lang="en-US" altLang="en-US" smtClean="0"/>
              <a:t>Check Boxes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676400"/>
            <a:ext cx="7315200" cy="4648200"/>
          </a:xfrm>
        </p:spPr>
        <p:txBody>
          <a:bodyPr/>
          <a:lstStyle/>
          <a:p>
            <a:pPr eaLnBrk="1" hangingPunct="1"/>
            <a:r>
              <a:rPr lang="en-US" altLang="en-US" smtClean="0"/>
              <a:t>A group of non-exclusive choices</a:t>
            </a:r>
          </a:p>
          <a:p>
            <a:pPr eaLnBrk="1" hangingPunct="1"/>
            <a:r>
              <a:rPr lang="en-US" altLang="en-US" smtClean="0"/>
              <a:t>Syntax:</a:t>
            </a:r>
            <a:br>
              <a:rPr lang="en-US" altLang="en-US" smtClean="0"/>
            </a:br>
            <a:endParaRPr lang="en-US" altLang="en-US" sz="2000" smtClean="0"/>
          </a:p>
          <a:p>
            <a:pPr eaLnBrk="1" hangingPunct="1">
              <a:buFontTx/>
              <a:buNone/>
            </a:pPr>
            <a:r>
              <a:rPr lang="en-US" altLang="en-US" sz="2000" smtClean="0"/>
              <a:t>       	&lt;input type="checkbox" name="groupName"/&gt;</a:t>
            </a:r>
          </a:p>
          <a:p>
            <a:pPr eaLnBrk="1" hangingPunct="1">
              <a:buFontTx/>
              <a:buNone/>
            </a:pPr>
            <a:endParaRPr lang="en-US" altLang="en-US" sz="2000" smtClean="0"/>
          </a:p>
        </p:txBody>
      </p:sp>
      <p:pic>
        <p:nvPicPr>
          <p:cNvPr id="227332" name="Picture 7" descr="F7-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9600" y="3505200"/>
            <a:ext cx="65024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Select Lists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676400"/>
            <a:ext cx="79248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Drop-down lists of predetermined options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Created with the &lt;select&gt; tag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Two types: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Single-option select list         	Multiple-option select list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smtClean="0"/>
          </a:p>
          <a:p>
            <a:pPr eaLnBrk="1" hangingPunct="1">
              <a:lnSpc>
                <a:spcPct val="90000"/>
              </a:lnSpc>
            </a:pPr>
            <a:endParaRPr lang="en-US" altLang="en-US" sz="2000" smtClean="0"/>
          </a:p>
          <a:p>
            <a:pPr eaLnBrk="1" hangingPunct="1">
              <a:lnSpc>
                <a:spcPct val="90000"/>
              </a:lnSpc>
            </a:pPr>
            <a:endParaRPr lang="en-US" altLang="en-US" sz="2000" smtClean="0"/>
          </a:p>
          <a:p>
            <a:pPr eaLnBrk="1" hangingPunct="1">
              <a:lnSpc>
                <a:spcPct val="90000"/>
              </a:lnSpc>
            </a:pPr>
            <a:endParaRPr lang="en-US" altLang="en-US" sz="2000" smtClean="0"/>
          </a:p>
          <a:p>
            <a:pPr eaLnBrk="1" hangingPunct="1">
              <a:lnSpc>
                <a:spcPct val="90000"/>
              </a:lnSpc>
            </a:pPr>
            <a:endParaRPr lang="en-US" altLang="en-US" sz="2000" smtClean="0"/>
          </a:p>
          <a:p>
            <a:pPr eaLnBrk="1" hangingPunct="1">
              <a:lnSpc>
                <a:spcPct val="90000"/>
              </a:lnSpc>
            </a:pPr>
            <a:endParaRPr lang="en-US" altLang="en-US" sz="2000" smtClean="0"/>
          </a:p>
          <a:p>
            <a:pPr eaLnBrk="1" hangingPunct="1">
              <a:lnSpc>
                <a:spcPct val="90000"/>
              </a:lnSpc>
            </a:pPr>
            <a:endParaRPr lang="en-US" alt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To allow the user to select multiple options, add the </a:t>
            </a:r>
            <a:r>
              <a:rPr lang="en-US" altLang="en-US" sz="2000" i="1" smtClean="0"/>
              <a:t>multiple</a:t>
            </a:r>
            <a:r>
              <a:rPr lang="en-US" altLang="en-US" sz="2000" smtClean="0"/>
              <a:t> attribute in the &lt;select&gt; tag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200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2000" smtClean="0"/>
          </a:p>
        </p:txBody>
      </p:sp>
      <p:pic>
        <p:nvPicPr>
          <p:cNvPr id="229380" name="Picture 4" descr="notifi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203575"/>
            <a:ext cx="3886200" cy="197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9381" name="Picture 5" descr="selectal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255963"/>
            <a:ext cx="3048000" cy="192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Scrolling Text Area Box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7467600" cy="5486400"/>
          </a:xfrm>
        </p:spPr>
        <p:txBody>
          <a:bodyPr/>
          <a:lstStyle/>
          <a:p>
            <a:pPr eaLnBrk="1" hangingPunct="1"/>
            <a:r>
              <a:rPr lang="en-US" altLang="en-US" sz="2200" smtClean="0"/>
              <a:t>Created by the &lt;textarea&gt; element</a:t>
            </a:r>
          </a:p>
          <a:p>
            <a:pPr eaLnBrk="1" hangingPunct="1"/>
            <a:r>
              <a:rPr lang="en-US" altLang="en-US" sz="2200" smtClean="0"/>
              <a:t>Provides a scrolling text box into which a user can enter a few sentences, an address, a letter, etc.</a:t>
            </a:r>
          </a:p>
          <a:p>
            <a:pPr eaLnBrk="1" hangingPunct="1"/>
            <a:r>
              <a:rPr lang="en-US" altLang="en-US" sz="2200" smtClean="0"/>
              <a:t>Used to gather more than one line of text from the user</a:t>
            </a:r>
          </a:p>
          <a:p>
            <a:pPr eaLnBrk="1" hangingPunct="1"/>
            <a:r>
              <a:rPr lang="en-US" altLang="en-US" sz="2200" smtClean="0"/>
              <a:t>Attributes include:</a:t>
            </a:r>
          </a:p>
          <a:p>
            <a:pPr lvl="1" eaLnBrk="1" hangingPunct="1"/>
            <a:r>
              <a:rPr lang="en-US" altLang="en-US" sz="2200" i="1" smtClean="0"/>
              <a:t>cols</a:t>
            </a:r>
          </a:p>
          <a:p>
            <a:pPr lvl="1" eaLnBrk="1" hangingPunct="1"/>
            <a:r>
              <a:rPr lang="en-US" altLang="en-US" sz="2200" i="1" smtClean="0"/>
              <a:t>rows</a:t>
            </a:r>
          </a:p>
          <a:p>
            <a:pPr lvl="1" eaLnBrk="1" hangingPunct="1"/>
            <a:r>
              <a:rPr lang="en-US" altLang="en-US" sz="2200" i="1" smtClean="0"/>
              <a:t>wrap</a:t>
            </a:r>
          </a:p>
          <a:p>
            <a:pPr eaLnBrk="1" hangingPunct="1"/>
            <a:r>
              <a:rPr lang="en-US" altLang="en-US" sz="2200" smtClean="0"/>
              <a:t>Text between &lt;textarea&gt; tags will appear to users as default text within the box</a:t>
            </a:r>
          </a:p>
        </p:txBody>
      </p:sp>
      <p:pic>
        <p:nvPicPr>
          <p:cNvPr id="231428" name="Picture 4" descr="comment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346450"/>
            <a:ext cx="3733800" cy="145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001000" cy="1198563"/>
          </a:xfrm>
        </p:spPr>
        <p:txBody>
          <a:bodyPr/>
          <a:lstStyle/>
          <a:p>
            <a:pPr eaLnBrk="1" hangingPunct="1"/>
            <a:r>
              <a:rPr lang="en-US" altLang="en-US" smtClean="0"/>
              <a:t>Web Forms, CAPTCHA and SEO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Use CAPTCHA to </a:t>
            </a:r>
            <a:r>
              <a:rPr lang="en-US" altLang="en-US" smtClean="0">
                <a:cs typeface="Times New Roman" panose="02020603050405020304" pitchFamily="18" charset="0"/>
              </a:rPr>
              <a:t>reduce spam submissions sent to your forms</a:t>
            </a:r>
            <a:r>
              <a:rPr lang="en-US" altLang="en-US" smtClean="0"/>
              <a:t> </a:t>
            </a:r>
          </a:p>
          <a:p>
            <a:pPr eaLnBrk="1" hangingPunct="1"/>
            <a:r>
              <a:rPr lang="en-US" altLang="en-US" smtClean="0"/>
              <a:t>Consider </a:t>
            </a:r>
            <a:r>
              <a:rPr lang="en-US" altLang="en-US" smtClean="0">
                <a:cs typeface="Times New Roman" panose="02020603050405020304" pitchFamily="18" charset="0"/>
              </a:rPr>
              <a:t>search engine optimization (SEO) issues when developing Web forms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25438"/>
            <a:ext cx="8001000" cy="1198562"/>
          </a:xfrm>
        </p:spPr>
        <p:txBody>
          <a:bodyPr/>
          <a:lstStyle/>
          <a:p>
            <a:pPr eaLnBrk="1" hangingPunct="1"/>
            <a:r>
              <a:rPr lang="en-US" altLang="en-US" smtClean="0"/>
              <a:t>Lesson 6 Objectives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7315200" cy="4648200"/>
          </a:xfrm>
        </p:spPr>
        <p:txBody>
          <a:bodyPr/>
          <a:lstStyle/>
          <a:p>
            <a:pPr eaLnBrk="1" hangingPunct="1"/>
            <a:r>
              <a:rPr lang="en-US" altLang="en-US" smtClean="0"/>
              <a:t>Discuss the importance of CGI to Web forms</a:t>
            </a:r>
          </a:p>
          <a:p>
            <a:pPr eaLnBrk="1" hangingPunct="1"/>
            <a:r>
              <a:rPr lang="en-US" altLang="en-US" smtClean="0"/>
              <a:t>Discuss HTML5 and Web forms</a:t>
            </a:r>
          </a:p>
          <a:p>
            <a:pPr eaLnBrk="1" hangingPunct="1"/>
            <a:r>
              <a:rPr lang="en-US" altLang="en-US" smtClean="0"/>
              <a:t>Identify basic Web form tags</a:t>
            </a:r>
          </a:p>
          <a:p>
            <a:pPr eaLnBrk="1" hangingPunct="1"/>
            <a:r>
              <a:rPr lang="en-US" altLang="en-US" smtClean="0"/>
              <a:t>Construct a Web form using Web form fields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25438"/>
            <a:ext cx="8001000" cy="1198562"/>
          </a:xfrm>
        </p:spPr>
        <p:txBody>
          <a:bodyPr/>
          <a:lstStyle/>
          <a:p>
            <a:pPr eaLnBrk="1" hangingPunct="1"/>
            <a:r>
              <a:rPr lang="en-US" altLang="en-US" smtClean="0"/>
              <a:t>Lesson 6 Summary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mtClean="0"/>
              <a:t>Discuss the importance of CGI to Web forms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mtClean="0"/>
              <a:t>Discuss HTML5 and Web forms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mtClean="0"/>
              <a:t>Identify basic Web form tags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mtClean="0"/>
              <a:t>Construct a Web form using Web form fields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25438"/>
            <a:ext cx="8001000" cy="1198562"/>
          </a:xfrm>
        </p:spPr>
        <p:txBody>
          <a:bodyPr/>
          <a:lstStyle/>
          <a:p>
            <a:pPr eaLnBrk="1" hangingPunct="1"/>
            <a:r>
              <a:rPr lang="en-US" altLang="en-US" smtClean="0"/>
              <a:t>Introduction to Web Forms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Forms are used to obtain information from users</a:t>
            </a:r>
          </a:p>
          <a:p>
            <a:pPr lvl="1" eaLnBrk="1" hangingPunct="1"/>
            <a:r>
              <a:rPr lang="en-US" altLang="en-US" smtClean="0"/>
              <a:t>Input can include the user’s name, address or credit card number, for example</a:t>
            </a:r>
          </a:p>
          <a:p>
            <a:pPr lvl="1" eaLnBrk="1" hangingPunct="1"/>
            <a:r>
              <a:rPr lang="en-US" altLang="en-US" smtClean="0"/>
              <a:t>The information that a user submits in the form is sent to a server, where it is stored and/or processed</a:t>
            </a:r>
          </a:p>
          <a:p>
            <a:pPr eaLnBrk="1" hangingPunct="1"/>
            <a:r>
              <a:rPr lang="en-US" altLang="en-US" smtClean="0"/>
              <a:t>Forms are essential for e-commerce, as well as for gathering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Web Forms and CGI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924800" cy="4800600"/>
          </a:xfrm>
        </p:spPr>
        <p:txBody>
          <a:bodyPr/>
          <a:lstStyle/>
          <a:p>
            <a:pPr eaLnBrk="1" hangingPunct="1"/>
            <a:r>
              <a:rPr lang="en-US" altLang="en-US" smtClean="0"/>
              <a:t>To be truly functional, a form requires the use of a Common Gateway Interface (CGI) program to process and organize the user input</a:t>
            </a:r>
          </a:p>
          <a:p>
            <a:pPr eaLnBrk="1" hangingPunct="1"/>
            <a:r>
              <a:rPr lang="en-US" altLang="en-US" smtClean="0"/>
              <a:t>A CGI script residing on a server performs two important functions:</a:t>
            </a:r>
          </a:p>
          <a:p>
            <a:pPr lvl="1" eaLnBrk="1" hangingPunct="1"/>
            <a:r>
              <a:rPr lang="en-US" altLang="en-US" smtClean="0"/>
              <a:t>Receives data from a Web browser</a:t>
            </a:r>
          </a:p>
          <a:p>
            <a:pPr lvl="1" eaLnBrk="1" hangingPunct="1"/>
            <a:r>
              <a:rPr lang="en-US" altLang="en-US" smtClean="0"/>
              <a:t>Processes and formats the data</a:t>
            </a:r>
          </a:p>
          <a:p>
            <a:pPr eaLnBrk="1" hangingPunct="1"/>
            <a:r>
              <a:rPr lang="en-US" altLang="en-US" smtClean="0"/>
              <a:t>CGI scripts can also be used to forward data to the proper destination, where it can be processed or stored</a:t>
            </a:r>
          </a:p>
          <a:p>
            <a:pPr lvl="1" eaLnBrk="1" hangingPunct="1">
              <a:buFontTx/>
              <a:buNone/>
            </a:pPr>
            <a:endParaRPr lang="en-US" altLang="en-US" smtClean="0"/>
          </a:p>
          <a:p>
            <a:pPr lvl="1" eaLnBrk="1" hangingPunct="1">
              <a:buFontTx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Diagramming a CGI Session</a:t>
            </a:r>
          </a:p>
        </p:txBody>
      </p:sp>
      <p:pic>
        <p:nvPicPr>
          <p:cNvPr id="205827" name="Picture 3" descr="CGI-Diagramb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600200"/>
            <a:ext cx="5273675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Parsing Data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7924800" cy="4572000"/>
          </a:xfrm>
        </p:spPr>
        <p:txBody>
          <a:bodyPr/>
          <a:lstStyle/>
          <a:p>
            <a:pPr eaLnBrk="1" hangingPunct="1"/>
            <a:r>
              <a:rPr lang="en-US" altLang="en-US" smtClean="0"/>
              <a:t>A Web form receives submitted user input</a:t>
            </a:r>
          </a:p>
          <a:p>
            <a:pPr eaLnBrk="1" hangingPunct="1"/>
            <a:r>
              <a:rPr lang="en-US" altLang="en-US" smtClean="0"/>
              <a:t>CGI scripting (or an alternative) parses the data</a:t>
            </a:r>
          </a:p>
          <a:p>
            <a:pPr eaLnBrk="1" hangingPunct="1"/>
            <a:r>
              <a:rPr lang="en-US" altLang="en-US" smtClean="0"/>
              <a:t>The browser sends user-submitted information to the Web server as a raw text string</a:t>
            </a:r>
          </a:p>
          <a:p>
            <a:pPr eaLnBrk="1" hangingPunct="1"/>
            <a:r>
              <a:rPr lang="en-US" altLang="en-US" smtClean="0"/>
              <a:t>The basic element of a raw text string is a name=value pair</a:t>
            </a:r>
          </a:p>
          <a:p>
            <a:pPr eaLnBrk="1" hangingPunct="1"/>
            <a:r>
              <a:rPr lang="en-US" altLang="en-US" smtClean="0"/>
              <a:t>This raw text string consists of name=value pairs, delimited by ampersands (&amp;)</a:t>
            </a:r>
          </a:p>
          <a:p>
            <a:pPr eaLnBrk="1" hangingPunct="1"/>
            <a:r>
              <a:rPr lang="en-US" altLang="en-US" smtClean="0"/>
              <a:t>After the server receives this information, a CGI script can parse and format the raw text string into a human-readable format, or enter the data into a database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25438"/>
            <a:ext cx="8001000" cy="1198562"/>
          </a:xfrm>
        </p:spPr>
        <p:txBody>
          <a:bodyPr/>
          <a:lstStyle/>
          <a:p>
            <a:pPr eaLnBrk="1" hangingPunct="1"/>
            <a:r>
              <a:rPr lang="en-US" altLang="en-US" smtClean="0"/>
              <a:t>Applied Example: FormMail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FormMail is popular because:</a:t>
            </a:r>
          </a:p>
          <a:p>
            <a:pPr lvl="1" eaLnBrk="1" hangingPunct="1"/>
            <a:r>
              <a:rPr lang="en-US" altLang="en-US" smtClean="0"/>
              <a:t>It is available free of charge from Matt's Script Archive (MSA)</a:t>
            </a:r>
          </a:p>
          <a:p>
            <a:pPr lvl="1" eaLnBrk="1" hangingPunct="1"/>
            <a:r>
              <a:rPr lang="en-US" altLang="en-US" smtClean="0"/>
              <a:t>It is written in Perl, which allows developers to use a free CGI interpreter </a:t>
            </a:r>
          </a:p>
          <a:p>
            <a:pPr lvl="1" eaLnBrk="1" hangingPunct="1"/>
            <a:r>
              <a:rPr lang="en-US" altLang="en-US" smtClean="0"/>
              <a:t>It is easy to customize</a:t>
            </a:r>
          </a:p>
          <a:p>
            <a:pPr eaLnBrk="1" hangingPunct="1"/>
            <a:r>
              <a:rPr lang="en-US" altLang="en-US" smtClean="0"/>
              <a:t>You install the script onto a Web server and refer to it in your forms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Title 1"/>
          <p:cNvSpPr>
            <a:spLocks noGrp="1"/>
          </p:cNvSpPr>
          <p:nvPr>
            <p:ph type="title"/>
          </p:nvPr>
        </p:nvSpPr>
        <p:spPr>
          <a:xfrm>
            <a:off x="609600" y="325438"/>
            <a:ext cx="8001000" cy="1198562"/>
          </a:xfrm>
        </p:spPr>
        <p:txBody>
          <a:bodyPr/>
          <a:lstStyle/>
          <a:p>
            <a:r>
              <a:rPr lang="en-US" altLang="en-US" smtClean="0"/>
              <a:t>HTML5 and Forms</a:t>
            </a:r>
          </a:p>
        </p:txBody>
      </p:sp>
      <p:sp>
        <p:nvSpPr>
          <p:cNvPr id="2119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The main differences in form creation in HTML5 vs. HTML 4.01 are:</a:t>
            </a:r>
          </a:p>
          <a:p>
            <a:pPr lvl="1"/>
            <a:r>
              <a:rPr lang="en-US" altLang="en-US" smtClean="0"/>
              <a:t>Cascading Style Sheets (CSS) are used for all form styles</a:t>
            </a:r>
          </a:p>
          <a:p>
            <a:pPr lvl="1"/>
            <a:r>
              <a:rPr lang="en-US" altLang="en-US" smtClean="0"/>
              <a:t>Advanced features are now available, such as new &lt;form&gt; elements and attributes, and &lt;input&gt; types for better control of validation and input control</a:t>
            </a:r>
          </a:p>
          <a:p>
            <a:r>
              <a:rPr lang="en-US" altLang="en-US" smtClean="0"/>
              <a:t>Many of the new elements and attributes are not supported by most browsers, even the ones that support HTML5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Basic Tags for Creating Web Forms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676400"/>
            <a:ext cx="7467600" cy="4572000"/>
          </a:xfrm>
        </p:spPr>
        <p:txBody>
          <a:bodyPr/>
          <a:lstStyle/>
          <a:p>
            <a:pPr eaLnBrk="1" hangingPunct="1"/>
            <a:r>
              <a:rPr lang="en-US" altLang="en-US" smtClean="0"/>
              <a:t>The &lt;form&gt; tag creates a user-input Web form </a:t>
            </a:r>
          </a:p>
          <a:p>
            <a:pPr eaLnBrk="1" hangingPunct="1"/>
            <a:r>
              <a:rPr lang="en-US" altLang="en-US" smtClean="0"/>
              <a:t>Attributes include:</a:t>
            </a:r>
          </a:p>
          <a:p>
            <a:pPr lvl="1" eaLnBrk="1" hangingPunct="1"/>
            <a:r>
              <a:rPr lang="en-US" altLang="en-US" i="1" smtClean="0"/>
              <a:t>method</a:t>
            </a:r>
          </a:p>
          <a:p>
            <a:pPr lvl="2" eaLnBrk="1" hangingPunct="1"/>
            <a:r>
              <a:rPr lang="en-US" altLang="en-US" smtClean="0"/>
              <a:t>"get": not as secure, sends unencrypted text</a:t>
            </a:r>
          </a:p>
          <a:p>
            <a:pPr lvl="2" eaLnBrk="1" hangingPunct="1"/>
            <a:r>
              <a:rPr lang="en-US" altLang="en-US" smtClean="0"/>
              <a:t>"post": encrypts, but can be easily broken</a:t>
            </a:r>
          </a:p>
          <a:p>
            <a:pPr lvl="1" eaLnBrk="1" hangingPunct="1"/>
            <a:r>
              <a:rPr lang="en-US" altLang="en-US" i="1" smtClean="0"/>
              <a:t>action</a:t>
            </a:r>
          </a:p>
          <a:p>
            <a:pPr lvl="2" eaLnBrk="1" hangingPunct="1"/>
            <a:r>
              <a:rPr lang="en-US" altLang="en-US" smtClean="0"/>
              <a:t>Specifies the name and location of the CGI script used to process the form</a:t>
            </a:r>
          </a:p>
          <a:p>
            <a:pPr eaLnBrk="1" hangingPunct="1"/>
            <a:r>
              <a:rPr lang="en-US" altLang="en-US" smtClean="0"/>
              <a:t>Place the &lt;input&gt;, &lt;select&gt; and &lt;textarea&gt; tags between &lt;form&gt; &lt;/form&gt; tags to create form fields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IW2011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FF3300"/>
      </a:accent2>
      <a:accent3>
        <a:srgbClr val="FFFFFF"/>
      </a:accent3>
      <a:accent4>
        <a:srgbClr val="000000"/>
      </a:accent4>
      <a:accent5>
        <a:srgbClr val="AAE2CA"/>
      </a:accent5>
      <a:accent6>
        <a:srgbClr val="E72D00"/>
      </a:accent6>
      <a:hlink>
        <a:srgbClr val="CCCCFF"/>
      </a:hlink>
      <a:folHlink>
        <a:srgbClr val="B2B2B2"/>
      </a:folHlink>
    </a:clrScheme>
    <a:fontScheme name="CIW201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IW201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W201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W201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W201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W201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W201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W201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C:\Courseware\~CIW Coursebook RENAMING\CIW.pot</Template>
  <TotalTime>3689</TotalTime>
  <Words>830</Words>
  <Application>Microsoft Office PowerPoint</Application>
  <PresentationFormat>On-screen Show (4:3)</PresentationFormat>
  <Paragraphs>141</Paragraphs>
  <Slides>20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Century Gothic</vt:lpstr>
      <vt:lpstr>Arial</vt:lpstr>
      <vt:lpstr>Calibri</vt:lpstr>
      <vt:lpstr>Times New Roman</vt:lpstr>
      <vt:lpstr>Wingdings</vt:lpstr>
      <vt:lpstr>Lucida Sans Typewriter</vt:lpstr>
      <vt:lpstr>Custom Design</vt:lpstr>
      <vt:lpstr>CIW2011</vt:lpstr>
      <vt:lpstr>Lesson 6: Web Forms </vt:lpstr>
      <vt:lpstr>Lesson 6 Objectives</vt:lpstr>
      <vt:lpstr>Introduction to Web Forms</vt:lpstr>
      <vt:lpstr>Web Forms and CGI</vt:lpstr>
      <vt:lpstr>Diagramming a CGI Session</vt:lpstr>
      <vt:lpstr>Parsing Data</vt:lpstr>
      <vt:lpstr>Applied Example: FormMail</vt:lpstr>
      <vt:lpstr>HTML5 and Forms</vt:lpstr>
      <vt:lpstr>Basic Tags for Creating Web Forms</vt:lpstr>
      <vt:lpstr>Web Form Fields</vt:lpstr>
      <vt:lpstr>Forms and the name Attribute</vt:lpstr>
      <vt:lpstr>Text Boxes</vt:lpstr>
      <vt:lpstr>File Upload</vt:lpstr>
      <vt:lpstr>Submit and Reset Buttons</vt:lpstr>
      <vt:lpstr>Radio Buttons</vt:lpstr>
      <vt:lpstr>Check Boxes</vt:lpstr>
      <vt:lpstr>Select Lists</vt:lpstr>
      <vt:lpstr>Scrolling Text Area Box</vt:lpstr>
      <vt:lpstr>Web Forms, CAPTCHA and SEO</vt:lpstr>
      <vt:lpstr>Lesson 6 Summary</vt:lpstr>
    </vt:vector>
  </TitlesOfParts>
  <Company>Prosoft Training.com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Shannon Mazar</dc:creator>
  <cp:lastModifiedBy>Hendrix, Cynthia</cp:lastModifiedBy>
  <cp:revision>531</cp:revision>
  <dcterms:created xsi:type="dcterms:W3CDTF">2001-04-06T20:03:14Z</dcterms:created>
  <dcterms:modified xsi:type="dcterms:W3CDTF">2017-02-24T18:42:29Z</dcterms:modified>
</cp:coreProperties>
</file>