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13"/>
  </p:notesMasterIdLst>
  <p:handoutMasterIdLst>
    <p:handoutMasterId r:id="rId14"/>
  </p:handoutMasterIdLst>
  <p:sldIdLst>
    <p:sldId id="367" r:id="rId3"/>
    <p:sldId id="368" r:id="rId4"/>
    <p:sldId id="369" r:id="rId5"/>
    <p:sldId id="370" r:id="rId6"/>
    <p:sldId id="371" r:id="rId7"/>
    <p:sldId id="375" r:id="rId8"/>
    <p:sldId id="376" r:id="rId9"/>
    <p:sldId id="610" r:id="rId10"/>
    <p:sldId id="611" r:id="rId11"/>
    <p:sldId id="523" r:id="rId12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9999"/>
    <a:srgbClr val="3366FF"/>
    <a:srgbClr val="FFFF0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619" autoAdjust="0"/>
    <p:restoredTop sz="90929"/>
  </p:normalViewPr>
  <p:slideViewPr>
    <p:cSldViewPr>
      <p:cViewPr varScale="1">
        <p:scale>
          <a:sx n="88" d="100"/>
          <a:sy n="88" d="100"/>
        </p:scale>
        <p:origin x="8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05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fld id="{6C279984-E44C-4435-A440-226049776D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9721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fld id="{9DC9B36D-63B5-47E6-BED0-196F6E7406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32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DF5A409F-F0D4-4EB6-B988-C5B46DDDE6FF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215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15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60592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974B37CC-C2B8-4D18-BE85-E114DBF30E97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2256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256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7541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3A4E339A-E099-4D1A-9A83-7446EBA2B3C9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2358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358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7598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0B218491-0360-4915-8005-5954AF0FA03B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246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46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8965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3CCE38AC-B93B-4688-9929-0FF8464323BD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2563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563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4719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97DD40A2-4BB1-4777-9E93-AB9F65DBFAAB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266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66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1636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830CE2D9-B061-46FE-8CE9-C58958A25D2E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2768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68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6184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4DC1C-5D2C-42E7-AF26-B43C0EA92EEE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733F5-5DA8-412E-9759-42F068E28E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95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BB749-97E3-425E-AF76-39C714073212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13D64-3E84-4B59-8499-69912DBB59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53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E057-4118-4ED0-9CB7-A9AE61512AE5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99D9F-CC21-448C-A6FA-21BB03275B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717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/>
          <p:cNvSpPr txBox="1">
            <a:spLocks noChangeArrowheads="1"/>
          </p:cNvSpPr>
          <p:nvPr userDrawn="1"/>
        </p:nvSpPr>
        <p:spPr bwMode="auto">
          <a:xfrm>
            <a:off x="5694363" y="6672263"/>
            <a:ext cx="344963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Copyright © 2012 Certification Partners, LLC --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4678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47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8678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39243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39243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09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56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4488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259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0E651-3237-4ECD-B171-BAD116E284B8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03F0E-164F-4820-A3F6-966403F97B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8926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08887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018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52400"/>
            <a:ext cx="20002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8483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7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D5EDD-81E5-453E-B0C9-B7382370DAAD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F7C98-B861-4B5A-9742-D060209634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32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411D0-62FA-4E8B-A4DB-24F23DAA627A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96566-7694-4E16-A928-F96A715BE2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38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B66E1-A422-4062-9097-A0D1094E2FD1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A2CE0-1C46-4DA9-BC60-E54A5535D2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2D8E0-1A22-49BB-8F35-791EBA6F76BC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C7B5B-8EFC-42BA-8D1A-95E1281646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50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9250-13E9-4991-9151-1989E9D45A46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BE46A-F720-49B9-8411-ED3458292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18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D54E1-2014-4946-BA03-35BBC00959AB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9EB5B-0EFC-44AB-8C94-44E8037DA3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03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C5584-DF3B-4A09-8351-F36271927039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4643A-2EF4-4FC1-91AC-F87B268609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52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9B0D565-F75B-4D7B-B84B-0D9693EF7007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64A28D7-53FD-44EE-B919-98498D70BF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8001000" cy="119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764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Text Box 6"/>
          <p:cNvSpPr txBox="1">
            <a:spLocks noChangeArrowheads="1"/>
          </p:cNvSpPr>
          <p:nvPr userDrawn="1"/>
        </p:nvSpPr>
        <p:spPr bwMode="auto">
          <a:xfrm>
            <a:off x="5781675" y="6672263"/>
            <a:ext cx="336232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Copyright © 2012 Certification Partners, LLC --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34290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Lesson 5:</a:t>
            </a:r>
            <a:br>
              <a:rPr lang="en-US" altLang="en-US" smtClean="0">
                <a:solidFill>
                  <a:schemeClr val="tx1"/>
                </a:solidFill>
              </a:rPr>
            </a:br>
            <a:r>
              <a:rPr lang="en-US" altLang="en-US" smtClean="0">
                <a:solidFill>
                  <a:schemeClr val="tx1"/>
                </a:solidFill>
              </a:rPr>
              <a:t>HTML Tables</a:t>
            </a:r>
            <a:br>
              <a:rPr lang="en-US" altLang="en-US" smtClean="0">
                <a:solidFill>
                  <a:schemeClr val="tx1"/>
                </a:solidFill>
              </a:rPr>
            </a:br>
            <a:endParaRPr lang="en-US" alt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Lesson 5 Summary</a:t>
            </a:r>
          </a:p>
        </p:txBody>
      </p:sp>
      <p:sp>
        <p:nvSpPr>
          <p:cNvPr id="11366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Describe HTML table elements and attributes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Describe CSS properties for tables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Use table and data alignment options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Change the height and width of table elements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Specify column and row spanning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Compare HTML tables with CSS page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Lesson 5 Objectives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Describe HTML table elements and attributes</a:t>
            </a:r>
          </a:p>
          <a:p>
            <a:pPr eaLnBrk="1" hangingPunct="1"/>
            <a:r>
              <a:rPr lang="en-US" altLang="en-US" smtClean="0"/>
              <a:t>Describe CSS properties for tables</a:t>
            </a:r>
          </a:p>
          <a:p>
            <a:pPr eaLnBrk="1" hangingPunct="1"/>
            <a:r>
              <a:rPr lang="en-US" altLang="en-US" smtClean="0"/>
              <a:t>Use table and data alignment options</a:t>
            </a:r>
          </a:p>
          <a:p>
            <a:pPr eaLnBrk="1" hangingPunct="1"/>
            <a:r>
              <a:rPr lang="en-US" altLang="en-US" smtClean="0"/>
              <a:t>Change the height and width of table elements</a:t>
            </a:r>
          </a:p>
          <a:p>
            <a:pPr eaLnBrk="1" hangingPunct="1"/>
            <a:r>
              <a:rPr lang="en-US" altLang="en-US" smtClean="0"/>
              <a:t>Specify column and row spanning</a:t>
            </a:r>
          </a:p>
          <a:p>
            <a:pPr eaLnBrk="1" hangingPunct="1"/>
            <a:r>
              <a:rPr lang="en-US" altLang="en-US" smtClean="0"/>
              <a:t>Compare HTML tables with CSS page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Introduction to HTML Tables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9248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Present data that lends itself to tabular format</a:t>
            </a:r>
          </a:p>
          <a:p>
            <a:pPr eaLnBrk="1" hangingPunct="1"/>
            <a:r>
              <a:rPr lang="en-US" altLang="en-US" smtClean="0"/>
              <a:t>In HTML, do not use tables to structure entire pages</a:t>
            </a:r>
          </a:p>
        </p:txBody>
      </p:sp>
      <p:pic>
        <p:nvPicPr>
          <p:cNvPr id="10650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19400"/>
            <a:ext cx="6062663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Table Element Tags</a:t>
            </a:r>
          </a:p>
        </p:txBody>
      </p:sp>
      <p:pic>
        <p:nvPicPr>
          <p:cNvPr id="107523" name="Picture 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2057400"/>
            <a:ext cx="7304087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CSS Properties </a:t>
            </a:r>
            <a:br>
              <a:rPr lang="en-US" altLang="en-US" smtClean="0"/>
            </a:br>
            <a:r>
              <a:rPr lang="en-US" altLang="en-US" smtClean="0"/>
              <a:t>for All Table Elements</a:t>
            </a:r>
          </a:p>
        </p:txBody>
      </p:sp>
      <p:pic>
        <p:nvPicPr>
          <p:cNvPr id="10854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14488"/>
            <a:ext cx="5948363" cy="474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Table and Data </a:t>
            </a:r>
            <a:br>
              <a:rPr lang="en-US" altLang="en-US" smtClean="0"/>
            </a:br>
            <a:r>
              <a:rPr lang="en-US" altLang="en-US" smtClean="0"/>
              <a:t>Alignment Options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9248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Defaults for table data:</a:t>
            </a:r>
          </a:p>
          <a:p>
            <a:pPr lvl="1" eaLnBrk="1" hangingPunct="1"/>
            <a:r>
              <a:rPr lang="en-US" altLang="en-US" smtClean="0"/>
              <a:t>Content in table header cells is aligned both horizontally and vertically to the center of the cell</a:t>
            </a:r>
          </a:p>
          <a:p>
            <a:pPr lvl="1" eaLnBrk="1" hangingPunct="1"/>
            <a:r>
              <a:rPr lang="en-US" altLang="en-US" smtClean="0"/>
              <a:t>Content in table data cells is aligned horizontally to the left and vertically to the center</a:t>
            </a:r>
          </a:p>
          <a:p>
            <a:pPr eaLnBrk="1" hangingPunct="1"/>
            <a:r>
              <a:rPr lang="en-US" altLang="en-US" smtClean="0"/>
              <a:t>You can change the alignment for an individual cell or for an entire row by using CSS properties:</a:t>
            </a:r>
          </a:p>
          <a:p>
            <a:pPr lvl="1" eaLnBrk="1" hangingPunct="1"/>
            <a:r>
              <a:rPr lang="en-US" altLang="en-US" i="1" smtClean="0"/>
              <a:t>text-align </a:t>
            </a:r>
            <a:r>
              <a:rPr lang="en-US" altLang="en-US" smtClean="0"/>
              <a:t>to specify horizontal alignment </a:t>
            </a:r>
          </a:p>
          <a:p>
            <a:pPr lvl="1" eaLnBrk="1" hangingPunct="1"/>
            <a:r>
              <a:rPr lang="en-US" altLang="en-US" i="1" smtClean="0"/>
              <a:t>vertical-align </a:t>
            </a:r>
            <a:r>
              <a:rPr lang="en-US" altLang="en-US" smtClean="0"/>
              <a:t>for vertical alignment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Height and Width </a:t>
            </a:r>
            <a:br>
              <a:rPr lang="en-US" altLang="en-US" smtClean="0"/>
            </a:br>
            <a:r>
              <a:rPr lang="en-US" altLang="en-US" smtClean="0"/>
              <a:t>of Table Elements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You can change the height or width of the table and individual cells by using the </a:t>
            </a:r>
            <a:r>
              <a:rPr lang="en-US" altLang="en-US" i="1" smtClean="0"/>
              <a:t>height </a:t>
            </a:r>
            <a:r>
              <a:rPr lang="en-US" altLang="en-US" smtClean="0"/>
              <a:t>property of the CSS </a:t>
            </a:r>
            <a:r>
              <a:rPr lang="en-US" altLang="en-US" i="1" smtClean="0"/>
              <a:t>table</a:t>
            </a:r>
            <a:r>
              <a:rPr lang="en-US" altLang="en-US" smtClean="0"/>
              <a:t> rule</a:t>
            </a:r>
          </a:p>
          <a:p>
            <a:pPr eaLnBrk="1" hangingPunct="1"/>
            <a:r>
              <a:rPr lang="en-US" altLang="en-US" smtClean="0"/>
              <a:t>You can specify:</a:t>
            </a:r>
          </a:p>
          <a:p>
            <a:pPr lvl="1" eaLnBrk="1" hangingPunct="1"/>
            <a:r>
              <a:rPr lang="en-US" altLang="en-US" smtClean="0"/>
              <a:t>Pixel values</a:t>
            </a:r>
          </a:p>
          <a:p>
            <a:pPr lvl="1" eaLnBrk="1" hangingPunct="1"/>
            <a:r>
              <a:rPr lang="en-US" altLang="en-US" smtClean="0"/>
              <a:t>Percentage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r>
              <a:rPr lang="en-US" altLang="en-US" smtClean="0"/>
              <a:t>Column and Row Spanning</a:t>
            </a:r>
          </a:p>
        </p:txBody>
      </p:sp>
      <p:sp>
        <p:nvSpPr>
          <p:cNvPr id="1116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You can specify that a column or row span two or more cells using the following attributes:</a:t>
            </a:r>
          </a:p>
          <a:p>
            <a:pPr lvl="1"/>
            <a:r>
              <a:rPr lang="en-US" altLang="en-US" i="1" smtClean="0"/>
              <a:t>colspan</a:t>
            </a:r>
            <a:r>
              <a:rPr lang="en-US" altLang="en-US" smtClean="0"/>
              <a:t> to specify that a column span across multiple cells</a:t>
            </a:r>
          </a:p>
          <a:p>
            <a:pPr lvl="1"/>
            <a:r>
              <a:rPr lang="en-US" altLang="en-US" i="1" smtClean="0"/>
              <a:t>rowspan</a:t>
            </a:r>
            <a:r>
              <a:rPr lang="en-US" altLang="en-US" smtClean="0"/>
              <a:t> to specify that a row span across multiple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r>
              <a:rPr lang="en-US" altLang="en-US" smtClean="0"/>
              <a:t>HTML Tables vs. CSS Page Structure</a:t>
            </a:r>
          </a:p>
        </p:txBody>
      </p:sp>
      <p:sp>
        <p:nvSpPr>
          <p:cNvPr id="1126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smtClean="0"/>
              <a:t>HTML tables were formerly used to create content structure for entire Web pages</a:t>
            </a:r>
          </a:p>
          <a:p>
            <a:r>
              <a:rPr lang="en-US" altLang="en-US" sz="2000" smtClean="0"/>
              <a:t>The W3C recommends using HTML5 with CSS to structure a Web page</a:t>
            </a:r>
          </a:p>
          <a:p>
            <a:r>
              <a:rPr lang="en-US" altLang="en-US" sz="2000" smtClean="0"/>
              <a:t>HTML5 structural elements of Web page:</a:t>
            </a:r>
          </a:p>
        </p:txBody>
      </p:sp>
      <p:pic>
        <p:nvPicPr>
          <p:cNvPr id="1126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478213"/>
            <a:ext cx="6400800" cy="254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W201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FF3300"/>
      </a:accent2>
      <a:accent3>
        <a:srgbClr val="FFFFFF"/>
      </a:accent3>
      <a:accent4>
        <a:srgbClr val="000000"/>
      </a:accent4>
      <a:accent5>
        <a:srgbClr val="AAE2CA"/>
      </a:accent5>
      <a:accent6>
        <a:srgbClr val="E72D00"/>
      </a:accent6>
      <a:hlink>
        <a:srgbClr val="CCCCFF"/>
      </a:hlink>
      <a:folHlink>
        <a:srgbClr val="B2B2B2"/>
      </a:folHlink>
    </a:clrScheme>
    <a:fontScheme name="CIW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IW201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W201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C:\Courseware\~CIW Coursebook RENAMING\CIW.pot</Template>
  <TotalTime>3689</TotalTime>
  <Words>302</Words>
  <Application>Microsoft Office PowerPoint</Application>
  <PresentationFormat>On-screen Show (4:3)</PresentationFormat>
  <Paragraphs>47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Century Gothic</vt:lpstr>
      <vt:lpstr>Arial</vt:lpstr>
      <vt:lpstr>Calibri</vt:lpstr>
      <vt:lpstr>Times New Roman</vt:lpstr>
      <vt:lpstr>Wingdings</vt:lpstr>
      <vt:lpstr>Lucida Sans Typewriter</vt:lpstr>
      <vt:lpstr>Custom Design</vt:lpstr>
      <vt:lpstr>CIW2011</vt:lpstr>
      <vt:lpstr>Lesson 5: HTML Tables </vt:lpstr>
      <vt:lpstr>Lesson 5 Objectives</vt:lpstr>
      <vt:lpstr>Introduction to HTML Tables</vt:lpstr>
      <vt:lpstr>Table Element Tags</vt:lpstr>
      <vt:lpstr>CSS Properties  for All Table Elements</vt:lpstr>
      <vt:lpstr>Table and Data  Alignment Options</vt:lpstr>
      <vt:lpstr>Height and Width  of Table Elements</vt:lpstr>
      <vt:lpstr>Column and Row Spanning</vt:lpstr>
      <vt:lpstr>HTML Tables vs. CSS Page Structure</vt:lpstr>
      <vt:lpstr>Lesson 5 Summary</vt:lpstr>
    </vt:vector>
  </TitlesOfParts>
  <Company>Prosoft Training.com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Mazar</dc:creator>
  <cp:lastModifiedBy>Hendrix, Cynthia</cp:lastModifiedBy>
  <cp:revision>530</cp:revision>
  <dcterms:created xsi:type="dcterms:W3CDTF">2001-04-06T20:03:14Z</dcterms:created>
  <dcterms:modified xsi:type="dcterms:W3CDTF">2017-02-24T18:40:44Z</dcterms:modified>
</cp:coreProperties>
</file>