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7EAB5-3594-4ABB-93AD-7BC6F7D2E77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2251E-96AF-4D2E-BC36-439B4DEAF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1F270EE-7775-4649-9211-21BEC08A7E3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33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33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227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FF0C31A6-4254-4506-99E7-9DB95142F581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4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4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71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5E2F2DC8-C770-4F14-B840-24A59E490DB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53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53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66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DC97BB3-C9F7-4B8E-A04F-D2DA6CA3207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6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6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9165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89C9D245-02B8-4708-AA3D-3CCFA1A0F042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74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0418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17B1D067-F7B3-4103-BE06-64934F0BC4D8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84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8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8692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7FD00E94-6C27-4E57-B09B-536FEF092B0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9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94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4281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4C21DB74-E2C6-4011-B005-99ACE43C23C1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05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05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33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1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7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8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5948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60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3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5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1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59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428999"/>
            <a:ext cx="7772400" cy="165462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</a:rPr>
              <a:t>Lesson 4: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</a:rPr>
              <a:t>Hyperlinks</a:t>
            </a:r>
            <a:br>
              <a:rPr lang="en-US" alt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alt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Lesson 4 Summary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Define and use the anchor element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Create local hyperlinks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Create external hyperlinks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Use images as hyperlinks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Create internal hyperlinks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dirty="0" smtClean="0"/>
              <a:t>Manage hyperlinks</a:t>
            </a:r>
          </a:p>
        </p:txBody>
      </p:sp>
    </p:spTree>
    <p:extLst>
      <p:ext uri="{BB962C8B-B14F-4D97-AF65-F5344CB8AC3E}">
        <p14:creationId xmlns:p14="http://schemas.microsoft.com/office/powerpoint/2010/main" val="39160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4 Objectives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952500" y="1970314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Define and use the anchor element</a:t>
            </a:r>
          </a:p>
          <a:p>
            <a:pPr eaLnBrk="1" hangingPunct="1"/>
            <a:r>
              <a:rPr lang="en-US" altLang="en-US" dirty="0" smtClean="0"/>
              <a:t>Create local hyperlinks</a:t>
            </a:r>
          </a:p>
          <a:p>
            <a:pPr eaLnBrk="1" hangingPunct="1"/>
            <a:r>
              <a:rPr lang="en-US" altLang="en-US" dirty="0" smtClean="0"/>
              <a:t>Create external hyperlinks</a:t>
            </a:r>
          </a:p>
          <a:p>
            <a:pPr eaLnBrk="1" hangingPunct="1"/>
            <a:r>
              <a:rPr lang="en-US" altLang="en-US" dirty="0" smtClean="0"/>
              <a:t>Use images as hyperlinks</a:t>
            </a:r>
          </a:p>
          <a:p>
            <a:pPr eaLnBrk="1" hangingPunct="1"/>
            <a:r>
              <a:rPr lang="en-US" altLang="en-US" dirty="0" smtClean="0"/>
              <a:t>Create internal hyperlinks</a:t>
            </a:r>
          </a:p>
          <a:p>
            <a:pPr eaLnBrk="1" hangingPunct="1"/>
            <a:r>
              <a:rPr lang="en-US" altLang="en-US" dirty="0" smtClean="0"/>
              <a:t>Manage hyperlinks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2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Anchor Element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92085"/>
            <a:ext cx="7696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&lt;a&gt; element creates a hyperlink</a:t>
            </a:r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i="1" dirty="0" err="1" smtClean="0"/>
              <a:t>href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attribute is used to specify the link's hypertext reference, or the target of the link</a:t>
            </a:r>
          </a:p>
          <a:p>
            <a:pPr eaLnBrk="1" hangingPunct="1"/>
            <a:r>
              <a:rPr lang="en-US" altLang="en-US" dirty="0" smtClean="0"/>
              <a:t>The syntax for using the anchor element to create a link is as follows: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		</a:t>
            </a:r>
            <a:r>
              <a:rPr lang="en-US" altLang="en-US" sz="2000" dirty="0" smtClean="0"/>
              <a:t>&lt;a </a:t>
            </a:r>
            <a:r>
              <a:rPr lang="en-US" altLang="en-US" sz="2000" dirty="0" err="1" smtClean="0"/>
              <a:t>href</a:t>
            </a:r>
            <a:r>
              <a:rPr lang="en-US" altLang="en-US" sz="2000" dirty="0" smtClean="0"/>
              <a:t>="URL"&gt; linked text or image (or both) &lt;/a&gt;</a:t>
            </a:r>
          </a:p>
        </p:txBody>
      </p:sp>
    </p:spTree>
    <p:extLst>
      <p:ext uri="{BB962C8B-B14F-4D97-AF65-F5344CB8AC3E}">
        <p14:creationId xmlns:p14="http://schemas.microsoft.com/office/powerpoint/2010/main" val="28401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Anchor Element </a:t>
            </a:r>
            <a:r>
              <a:rPr lang="en-US" altLang="en-US" sz="1800" smtClean="0"/>
              <a:t>(cont'd)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937657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Examples of values for the URL when referencing external links:</a:t>
            </a:r>
          </a:p>
        </p:txBody>
      </p:sp>
      <p:pic>
        <p:nvPicPr>
          <p:cNvPr id="97284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47257"/>
            <a:ext cx="7086600" cy="268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7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Anchor Element </a:t>
            </a:r>
            <a:r>
              <a:rPr lang="en-US" altLang="en-US" sz="1800" smtClean="0"/>
              <a:t>(cont'd)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46514"/>
            <a:ext cx="79248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Various protocols you can specify in a hyperlink URL: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98308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3277"/>
            <a:ext cx="7162800" cy="190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7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Anchor Element </a:t>
            </a:r>
            <a:r>
              <a:rPr lang="en-US" altLang="en-US" sz="1800" smtClean="0"/>
              <a:t>(cont'd)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11829"/>
            <a:ext cx="7924800" cy="49530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Make sure that you:</a:t>
            </a:r>
          </a:p>
          <a:p>
            <a:pPr lvl="1" eaLnBrk="1" hangingPunct="1"/>
            <a:r>
              <a:rPr lang="en-US" altLang="en-US" sz="2200" smtClean="0"/>
              <a:t>Use a closing anchor tag &lt;/a&gt;</a:t>
            </a:r>
          </a:p>
          <a:p>
            <a:pPr lvl="1" eaLnBrk="1" hangingPunct="1"/>
            <a:r>
              <a:rPr lang="en-US" altLang="en-US" sz="2200" smtClean="0"/>
              <a:t>Place quotation marks around the value</a:t>
            </a:r>
          </a:p>
          <a:p>
            <a:pPr lvl="1" eaLnBrk="1" hangingPunct="1"/>
            <a:r>
              <a:rPr lang="en-US" altLang="en-US" sz="2200" smtClean="0"/>
              <a:t>Include the closing bracket at the end of the opening &lt;a&gt; tag</a:t>
            </a:r>
          </a:p>
          <a:p>
            <a:pPr eaLnBrk="1" hangingPunct="1"/>
            <a:r>
              <a:rPr lang="en-US" altLang="en-US" sz="2200" smtClean="0"/>
              <a:t>Various issues to troubleshoot with hyperlinks include:</a:t>
            </a:r>
          </a:p>
          <a:p>
            <a:pPr lvl="1" eaLnBrk="1" hangingPunct="1"/>
            <a:r>
              <a:rPr lang="en-US" altLang="en-US" sz="2200" smtClean="0"/>
              <a:t>Text and images that disappear</a:t>
            </a:r>
          </a:p>
          <a:p>
            <a:pPr lvl="1" eaLnBrk="1" hangingPunct="1"/>
            <a:r>
              <a:rPr lang="en-US" altLang="en-US" sz="2200" smtClean="0"/>
              <a:t>Successive Web page text that appears as a hyperlink</a:t>
            </a:r>
          </a:p>
          <a:p>
            <a:pPr lvl="1" eaLnBrk="1" hangingPunct="1"/>
            <a:r>
              <a:rPr lang="en-US" altLang="en-US" sz="2200" smtClean="0"/>
              <a:t>Garbled code that appears on screen</a:t>
            </a:r>
          </a:p>
          <a:p>
            <a:pPr lvl="1" eaLnBrk="1" hangingPunct="1"/>
            <a:r>
              <a:rPr lang="en-US" altLang="en-US" sz="2200" smtClean="0"/>
              <a:t>Code that will not validate due to a problem &lt;a&gt; tag</a:t>
            </a:r>
          </a:p>
        </p:txBody>
      </p:sp>
    </p:spTree>
    <p:extLst>
      <p:ext uri="{BB962C8B-B14F-4D97-AF65-F5344CB8AC3E}">
        <p14:creationId xmlns:p14="http://schemas.microsoft.com/office/powerpoint/2010/main" val="1989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Hyperlinks</a:t>
            </a:r>
            <a:endParaRPr lang="en-US" altLang="en-US" sz="180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783771" y="2013857"/>
            <a:ext cx="79248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hyperlinks include:</a:t>
            </a:r>
          </a:p>
          <a:p>
            <a:pPr lvl="1" eaLnBrk="1" hangingPunct="1"/>
            <a:r>
              <a:rPr lang="en-US" altLang="en-US" smtClean="0"/>
              <a:t>Local hyperlink – a link you create from one file on your local system to another file on your local system</a:t>
            </a:r>
          </a:p>
          <a:p>
            <a:pPr lvl="1" eaLnBrk="1" hangingPunct="1"/>
            <a:r>
              <a:rPr lang="en-US" altLang="en-US" smtClean="0"/>
              <a:t>External hyperlink – a link you create from a file on your system to a separate file on the Internet</a:t>
            </a:r>
          </a:p>
          <a:p>
            <a:pPr lvl="1" eaLnBrk="1" hangingPunct="1"/>
            <a:r>
              <a:rPr lang="en-US" altLang="en-US" smtClean="0"/>
              <a:t>Internal link – a link you create to target other areas within the same page</a:t>
            </a:r>
          </a:p>
          <a:p>
            <a:pPr eaLnBrk="1" hangingPunct="1"/>
            <a:r>
              <a:rPr lang="en-US" altLang="en-US" smtClean="0"/>
              <a:t>You can create a hyperlink from an image by surrounding the image tag with opening and closing anchor tags</a:t>
            </a:r>
          </a:p>
        </p:txBody>
      </p:sp>
    </p:spTree>
    <p:extLst>
      <p:ext uri="{BB962C8B-B14F-4D97-AF65-F5344CB8AC3E}">
        <p14:creationId xmlns:p14="http://schemas.microsoft.com/office/powerpoint/2010/main" val="14910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Internal Links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2209800"/>
            <a:ext cx="7696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Creating an internal link requires two steps:</a:t>
            </a:r>
          </a:p>
          <a:p>
            <a:pPr lvl="1" eaLnBrk="1" hangingPunct="1"/>
            <a:r>
              <a:rPr lang="en-US" altLang="en-US" dirty="0" smtClean="0"/>
              <a:t>Use the anchor element, &lt;a&gt;, with the </a:t>
            </a:r>
            <a:r>
              <a:rPr lang="en-US" altLang="en-US" i="1" dirty="0" smtClean="0"/>
              <a:t>id </a:t>
            </a:r>
            <a:r>
              <a:rPr lang="en-US" altLang="en-US" dirty="0" smtClean="0"/>
              <a:t>attribute to define an area as a target (the bookmark or anchor)</a:t>
            </a:r>
          </a:p>
          <a:p>
            <a:pPr lvl="1" eaLnBrk="1" hangingPunct="1"/>
            <a:r>
              <a:rPr lang="en-US" altLang="en-US" dirty="0" smtClean="0"/>
              <a:t>In another portion of the page, create the link that points to the bookmark using the anchor element with the hypertext reference (</a:t>
            </a:r>
            <a:r>
              <a:rPr lang="en-US" altLang="en-US" i="1" dirty="0" err="1" smtClean="0"/>
              <a:t>href</a:t>
            </a:r>
            <a:r>
              <a:rPr lang="en-US" altLang="en-US" dirty="0" smtClean="0"/>
              <a:t>) attribute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98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Managing Hyperlinks</a:t>
            </a:r>
            <a:r>
              <a:rPr lang="en-US" altLang="en-US" smtClean="0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827315" y="2079171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All hyperlinks need to be verified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Verify that the URL or other reference is valid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Verify that the target page or location is accessible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Hyperlinks need to be managed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Over time, URLs (and content)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"Dead" links frustrate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Use automated link-checking software to validate hyperlinks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Manually check links to verify relevance of linked content</a:t>
            </a:r>
          </a:p>
        </p:txBody>
      </p:sp>
    </p:spTree>
    <p:extLst>
      <p:ext uri="{BB962C8B-B14F-4D97-AF65-F5344CB8AC3E}">
        <p14:creationId xmlns:p14="http://schemas.microsoft.com/office/powerpoint/2010/main" val="31486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25</TotalTime>
  <Words>423</Words>
  <Application>Microsoft Office PowerPoint</Application>
  <PresentationFormat>On-screen Show (4:3)</PresentationFormat>
  <Paragraphs>61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Corbel</vt:lpstr>
      <vt:lpstr>Times New Roman</vt:lpstr>
      <vt:lpstr>Wingdings</vt:lpstr>
      <vt:lpstr>Banded</vt:lpstr>
      <vt:lpstr>Lesson 4: Hyperlinks </vt:lpstr>
      <vt:lpstr>Lesson 4 Objectives</vt:lpstr>
      <vt:lpstr>The Anchor Element</vt:lpstr>
      <vt:lpstr>The Anchor Element (cont'd)</vt:lpstr>
      <vt:lpstr>The Anchor Element (cont'd)</vt:lpstr>
      <vt:lpstr>The Anchor Element (cont'd)</vt:lpstr>
      <vt:lpstr>Hyperlinks</vt:lpstr>
      <vt:lpstr>Creating Internal Links</vt:lpstr>
      <vt:lpstr>Managing Hyperlinks </vt:lpstr>
      <vt:lpstr>Lesson 4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Hendrix, Cynthia</dc:creator>
  <cp:lastModifiedBy>Hendrix, Cynthia</cp:lastModifiedBy>
  <cp:revision>2</cp:revision>
  <dcterms:created xsi:type="dcterms:W3CDTF">2017-02-24T18:11:34Z</dcterms:created>
  <dcterms:modified xsi:type="dcterms:W3CDTF">2017-02-24T18:36:49Z</dcterms:modified>
</cp:coreProperties>
</file>