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4"/>
  </p:notes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EAB5-3594-4ABB-93AD-7BC6F7D2E77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2251E-96AF-4D2E-BC36-439B4DEAF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79F2622-E2D1-4DEB-A6E0-9F7791FB3E86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0065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9E06BF7-D028-4079-94D6-366BBBAD046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2372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54544B7-AA7E-40A8-8CA7-3E3C37AF629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4051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F187D3C-A708-4917-91B9-28C4C0FCBE2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9872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8AE64B7-F9FE-4721-9CC5-68EECB38C43A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9622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9FE07DF-E3CF-4B5B-A447-EE747A4C017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3119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1CB93063-AE41-4A58-9728-968220FBF03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9061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BA949C7-3ABA-4A1D-BC64-0CB798F056D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69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3EA4F8F-3843-43BB-8B2D-8515E55B6C3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852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2FB7EA6E-2289-4C6D-9A56-34E33CAE67D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262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A72D901-5DD9-43C3-919C-038C06042EB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8433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FD2CC218-3F8F-414F-AB99-76EDEBA6502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291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57B3EA1-AE3C-43B7-8832-D079B1D5B14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7797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4F8362C-AF65-480D-BBDD-0A27B0B76FB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3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3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6368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28B62866-0F7B-48DE-9615-40DBB85065F6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4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3412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42D6E56-2C4D-4A60-966C-6C33CB9E43D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663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1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7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8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4" y="6672263"/>
            <a:ext cx="25795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0401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60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3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5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1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59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00049" y="3428999"/>
            <a:ext cx="5957207" cy="1328057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dirty="0">
                <a:solidFill>
                  <a:schemeClr val="bg2">
                    <a:lumMod val="50000"/>
                  </a:schemeClr>
                </a:solidFill>
              </a:rPr>
              <a:t>Lesson 3:</a:t>
            </a:r>
            <a:br>
              <a:rPr lang="en-US" altLang="en-US" sz="3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en-US" sz="3000" dirty="0">
                <a:solidFill>
                  <a:schemeClr val="bg2">
                    <a:lumMod val="50000"/>
                  </a:schemeClr>
                </a:solidFill>
              </a:rPr>
              <a:t>Cascading Style Sheets (CSS) </a:t>
            </a:r>
            <a:br>
              <a:rPr lang="en-US" altLang="en-US" sz="3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en-US" sz="3000" dirty="0">
                <a:solidFill>
                  <a:schemeClr val="bg2">
                    <a:lumMod val="50000"/>
                  </a:schemeClr>
                </a:solidFill>
              </a:rPr>
              <a:t>and Graphical Elements</a:t>
            </a:r>
          </a:p>
        </p:txBody>
      </p:sp>
    </p:spTree>
    <p:extLst>
      <p:ext uri="{BB962C8B-B14F-4D97-AF65-F5344CB8AC3E}">
        <p14:creationId xmlns:p14="http://schemas.microsoft.com/office/powerpoint/2010/main" val="32829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775" y="829185"/>
            <a:ext cx="6000750" cy="8989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Using the </a:t>
            </a:r>
            <a:r>
              <a:rPr lang="en-US" altLang="en-US" i="1" dirty="0" smtClean="0"/>
              <a:t>alt</a:t>
            </a:r>
            <a:r>
              <a:rPr lang="en-US" altLang="en-US" dirty="0" smtClean="0"/>
              <a:t> Attribute with Images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2114550"/>
            <a:ext cx="5486400" cy="348615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i="1" smtClean="0"/>
              <a:t>alt</a:t>
            </a:r>
            <a:r>
              <a:rPr lang="en-US" altLang="en-US" smtClean="0"/>
              <a:t> attribute specifies alternative text to appear while the graphic is loading, or in place of the graphic in non-graphical browsers </a:t>
            </a:r>
          </a:p>
          <a:p>
            <a:pPr eaLnBrk="1" hangingPunct="1"/>
            <a:r>
              <a:rPr lang="en-US" altLang="en-US" smtClean="0"/>
              <a:t>Every image used in HTML5 is required to contain the </a:t>
            </a:r>
            <a:r>
              <a:rPr lang="en-US" altLang="en-US" i="1" smtClean="0"/>
              <a:t>alt</a:t>
            </a:r>
            <a:r>
              <a:rPr lang="en-US" altLang="en-US" smtClean="0"/>
              <a:t> attribute with a corresponding value</a:t>
            </a:r>
          </a:p>
        </p:txBody>
      </p:sp>
    </p:spTree>
    <p:extLst>
      <p:ext uri="{BB962C8B-B14F-4D97-AF65-F5344CB8AC3E}">
        <p14:creationId xmlns:p14="http://schemas.microsoft.com/office/powerpoint/2010/main" val="18474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4835" y="704849"/>
            <a:ext cx="664845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Combining Background </a:t>
            </a:r>
            <a:br>
              <a:rPr lang="en-US" altLang="en-US" dirty="0" smtClean="0"/>
            </a:br>
            <a:r>
              <a:rPr lang="en-US" altLang="en-US" dirty="0" smtClean="0"/>
              <a:t>Images and Background Colors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2114550"/>
            <a:ext cx="5486400" cy="3486150"/>
          </a:xfrm>
        </p:spPr>
        <p:txBody>
          <a:bodyPr/>
          <a:lstStyle/>
          <a:p>
            <a:pPr eaLnBrk="1" hangingPunct="1"/>
            <a:r>
              <a:rPr lang="en-US" altLang="en-US" smtClean="0"/>
              <a:t>If you use a style sheet and specify both image and color as a background, then the background image will always render first</a:t>
            </a:r>
          </a:p>
          <a:p>
            <a:pPr eaLnBrk="1" hangingPunct="1"/>
            <a:r>
              <a:rPr lang="en-US" altLang="en-US" smtClean="0"/>
              <a:t>If the image cannot be found, a background color will then appear</a:t>
            </a:r>
          </a:p>
        </p:txBody>
      </p:sp>
    </p:spTree>
    <p:extLst>
      <p:ext uri="{BB962C8B-B14F-4D97-AF65-F5344CB8AC3E}">
        <p14:creationId xmlns:p14="http://schemas.microsoft.com/office/powerpoint/2010/main" val="35692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6029" y="617764"/>
            <a:ext cx="5943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Aligning Images </a:t>
            </a:r>
            <a:br>
              <a:rPr lang="en-US" altLang="en-US" dirty="0" smtClean="0"/>
            </a:br>
            <a:r>
              <a:rPr lang="en-US" altLang="en-US" dirty="0" smtClean="0"/>
              <a:t>Relative to Text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114550"/>
            <a:ext cx="5543550" cy="37719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 CSS to align images to text </a:t>
            </a:r>
          </a:p>
          <a:p>
            <a:pPr eaLnBrk="1" hangingPunct="1"/>
            <a:r>
              <a:rPr lang="en-US" altLang="en-US" smtClean="0"/>
              <a:t>Alignment options include:</a:t>
            </a:r>
          </a:p>
          <a:p>
            <a:pPr lvl="1" eaLnBrk="1" hangingPunct="1"/>
            <a:r>
              <a:rPr lang="en-US" altLang="en-US" smtClean="0"/>
              <a:t>bottom</a:t>
            </a:r>
          </a:p>
          <a:p>
            <a:pPr lvl="1" eaLnBrk="1" hangingPunct="1"/>
            <a:r>
              <a:rPr lang="en-US" altLang="en-US" smtClean="0"/>
              <a:t>middle</a:t>
            </a:r>
          </a:p>
          <a:p>
            <a:pPr lvl="1" eaLnBrk="1" hangingPunct="1"/>
            <a:r>
              <a:rPr lang="en-US" altLang="en-US" smtClean="0"/>
              <a:t>top</a:t>
            </a:r>
          </a:p>
          <a:p>
            <a:pPr lvl="1" eaLnBrk="1" hangingPunct="1"/>
            <a:r>
              <a:rPr lang="en-US" altLang="en-US" smtClean="0"/>
              <a:t>left</a:t>
            </a:r>
          </a:p>
          <a:p>
            <a:pPr lvl="1" eaLnBrk="1" hangingPunct="1"/>
            <a:r>
              <a:rPr lang="en-US" altLang="en-US" smtClean="0"/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2659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1343" y="840070"/>
            <a:ext cx="6000750" cy="89892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Resizing Images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114550"/>
            <a:ext cx="5943600" cy="33718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Specify image size using the following attributes:</a:t>
            </a:r>
          </a:p>
          <a:p>
            <a:pPr lvl="1" eaLnBrk="1" hangingPunct="1"/>
            <a:r>
              <a:rPr lang="en-US" altLang="en-US" i="1" smtClean="0"/>
              <a:t>height</a:t>
            </a:r>
            <a:endParaRPr lang="en-US" altLang="en-US" smtClean="0"/>
          </a:p>
          <a:p>
            <a:pPr lvl="1" eaLnBrk="1" hangingPunct="1"/>
            <a:r>
              <a:rPr lang="en-US" altLang="en-US" i="1" smtClean="0"/>
              <a:t>width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The syntax for these attributes is:</a:t>
            </a:r>
          </a:p>
          <a:p>
            <a:pPr eaLnBrk="1" hangingPunct="1">
              <a:buFontTx/>
              <a:buNone/>
            </a:pPr>
            <a:r>
              <a:rPr lang="en-US" altLang="en-US" sz="1200"/>
              <a:t>			</a:t>
            </a:r>
            <a:r>
              <a:rPr lang="en-US" altLang="en-US" smtClean="0"/>
              <a:t>&lt;img src="imagename.gif"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	</a:t>
            </a:r>
            <a:r>
              <a:rPr lang="en-US" altLang="en-US" i="1" smtClean="0"/>
              <a:t>height="NumberOfPixels" </a:t>
            </a:r>
          </a:p>
          <a:p>
            <a:pPr eaLnBrk="1" hangingPunct="1">
              <a:buFontTx/>
              <a:buNone/>
            </a:pPr>
            <a:r>
              <a:rPr lang="en-US" altLang="en-US" i="1" smtClean="0"/>
              <a:t>			width="NumberOfPixels"</a:t>
            </a:r>
            <a:r>
              <a:rPr lang="en-US" altLang="en-US" smtClean="0"/>
              <a:t>/&gt;</a:t>
            </a:r>
            <a:endParaRPr lang="en-US" altLang="en-US" sz="2700"/>
          </a:p>
          <a:p>
            <a:pPr eaLnBrk="1" hangingPunct="1"/>
            <a:r>
              <a:rPr lang="en-US" altLang="en-US" smtClean="0"/>
              <a:t>Specifying both height and width can distort an image; be sure to use proper proportions</a:t>
            </a:r>
          </a:p>
        </p:txBody>
      </p:sp>
    </p:spTree>
    <p:extLst>
      <p:ext uri="{BB962C8B-B14F-4D97-AF65-F5344CB8AC3E}">
        <p14:creationId xmlns:p14="http://schemas.microsoft.com/office/powerpoint/2010/main" val="22391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802821"/>
            <a:ext cx="5943600" cy="857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HTML Entities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771650" y="2114550"/>
            <a:ext cx="5657850" cy="4171950"/>
          </a:xfrm>
        </p:spPr>
        <p:txBody>
          <a:bodyPr/>
          <a:lstStyle/>
          <a:p>
            <a:pPr eaLnBrk="1" hangingPunct="1"/>
            <a:r>
              <a:rPr lang="en-US" altLang="en-US" sz="1500"/>
              <a:t>Uses code with ampersand (&amp;) and semicolon (;)</a:t>
            </a:r>
          </a:p>
          <a:p>
            <a:pPr eaLnBrk="1" hangingPunct="1"/>
            <a:r>
              <a:rPr lang="en-US" altLang="en-US" sz="1500"/>
              <a:t>HTML entities include:</a:t>
            </a:r>
          </a:p>
          <a:p>
            <a:pPr lvl="1" eaLnBrk="1" hangingPunct="1"/>
            <a:r>
              <a:rPr lang="en-US" altLang="en-US"/>
              <a:t>The "less than" symbol &lt;</a:t>
            </a:r>
          </a:p>
          <a:p>
            <a:pPr lvl="2" eaLnBrk="1" hangingPunct="1"/>
            <a:r>
              <a:rPr lang="en-US" altLang="en-US" sz="1500"/>
              <a:t>Code:</a:t>
            </a:r>
            <a:r>
              <a:rPr lang="en-US" altLang="en-US" sz="1500">
                <a:solidFill>
                  <a:srgbClr val="FF5050"/>
                </a:solidFill>
              </a:rPr>
              <a:t>    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&amp;lt;</a:t>
            </a:r>
            <a:r>
              <a:rPr lang="en-US" altLang="en-US" sz="1500"/>
              <a:t> </a:t>
            </a:r>
          </a:p>
          <a:p>
            <a:pPr lvl="1" eaLnBrk="1" hangingPunct="1"/>
            <a:r>
              <a:rPr lang="en-US" altLang="en-US"/>
              <a:t>The "greater than" symbol &gt;</a:t>
            </a:r>
          </a:p>
          <a:p>
            <a:pPr lvl="2" eaLnBrk="1" hangingPunct="1"/>
            <a:r>
              <a:rPr lang="en-US" altLang="en-US" sz="1500"/>
              <a:t>Code:    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&amp;gt;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The copyright sign © </a:t>
            </a:r>
          </a:p>
          <a:p>
            <a:pPr lvl="2" eaLnBrk="1" hangingPunct="1"/>
            <a:r>
              <a:rPr lang="en-US" altLang="en-US" sz="1500">
                <a:cs typeface="Times New Roman" panose="02020603050405020304" pitchFamily="18" charset="0"/>
              </a:rPr>
              <a:t>Code:    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&amp;copy;</a:t>
            </a:r>
            <a:r>
              <a:rPr lang="en-US" altLang="en-US" sz="1500">
                <a:cs typeface="Times New Roman" panose="02020603050405020304" pitchFamily="18" charset="0"/>
              </a:rPr>
              <a:t> or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&amp;#169;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The registered trademark sign ®  </a:t>
            </a:r>
          </a:p>
          <a:p>
            <a:pPr lvl="2" eaLnBrk="1" hangingPunct="1"/>
            <a:r>
              <a:rPr lang="en-US" altLang="en-US" sz="1500">
                <a:cs typeface="Times New Roman" panose="02020603050405020304" pitchFamily="18" charset="0"/>
              </a:rPr>
              <a:t>Code:    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&amp;reg;</a:t>
            </a:r>
            <a:r>
              <a:rPr lang="en-US" altLang="en-US" sz="1500">
                <a:cs typeface="Times New Roman" panose="02020603050405020304" pitchFamily="18" charset="0"/>
              </a:rPr>
              <a:t> or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&amp;#174;</a:t>
            </a:r>
            <a:r>
              <a:rPr lang="en-US" altLang="en-US" sz="150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1500"/>
              <a:t>Non-breaking space: </a:t>
            </a:r>
            <a:r>
              <a:rPr lang="en-US" altLang="en-US" sz="1500">
                <a:solidFill>
                  <a:srgbClr val="FF5050"/>
                </a:solidFill>
                <a:latin typeface="Lucida Sans Typewriter" panose="020B0509030504030204" pitchFamily="49" charset="0"/>
                <a:cs typeface="Times New Roman" panose="02020603050405020304" pitchFamily="18" charset="0"/>
              </a:rPr>
              <a:t>&amp;nbsp;</a:t>
            </a:r>
            <a:r>
              <a:rPr lang="en-US" altLang="en-US" sz="150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51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825105"/>
            <a:ext cx="6000750" cy="89892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Specifying Colors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2114550"/>
            <a:ext cx="5486400" cy="3486150"/>
          </a:xfrm>
        </p:spPr>
        <p:txBody>
          <a:bodyPr/>
          <a:lstStyle/>
          <a:p>
            <a:pPr eaLnBrk="1" hangingPunct="1"/>
            <a:r>
              <a:rPr lang="en-US" altLang="en-US" smtClean="0"/>
              <a:t>Colors can be specified by name or by Hexadecimal "Red Green Blue (RGB)" value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118249"/>
            <a:ext cx="2343150" cy="11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6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171" y="720328"/>
            <a:ext cx="6000750" cy="8989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Browser-Safe Color Palette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set of 216 colors guaranteed to render properly</a:t>
            </a:r>
          </a:p>
          <a:p>
            <a:pPr eaLnBrk="1" hangingPunct="1"/>
            <a:r>
              <a:rPr lang="en-US" altLang="en-US" smtClean="0"/>
              <a:t>Ensures that colors in pages render as expected</a:t>
            </a:r>
          </a:p>
          <a:p>
            <a:pPr lvl="1" eaLnBrk="1" hangingPunct="1"/>
            <a:r>
              <a:rPr lang="en-US" altLang="en-US" smtClean="0"/>
              <a:t>If you specify a color not supported by the monitor or operating system, the system will approximate the color, a process called </a:t>
            </a:r>
            <a:r>
              <a:rPr lang="en-US" altLang="en-US" i="1" smtClean="0"/>
              <a:t>dithering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Unexpected results may occur as the result of dithering</a:t>
            </a:r>
          </a:p>
        </p:txBody>
      </p:sp>
    </p:spTree>
    <p:extLst>
      <p:ext uri="{BB962C8B-B14F-4D97-AF65-F5344CB8AC3E}">
        <p14:creationId xmlns:p14="http://schemas.microsoft.com/office/powerpoint/2010/main" val="33698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59279"/>
            <a:ext cx="5943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Page Colors and Backgrounds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114550"/>
            <a:ext cx="5715000" cy="360045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mtClean="0"/>
              <a:t>Specifying color for a page background:</a:t>
            </a:r>
          </a:p>
          <a:p>
            <a:pPr lvl="1" eaLnBrk="1" hangingPunct="1"/>
            <a:r>
              <a:rPr lang="en-US" altLang="en-US"/>
              <a:t>add the </a:t>
            </a:r>
            <a:r>
              <a:rPr lang="en-US" altLang="en-US" i="1"/>
              <a:t>background-color </a:t>
            </a:r>
            <a:r>
              <a:rPr lang="en-US" altLang="en-US"/>
              <a:t>property to the </a:t>
            </a:r>
            <a:r>
              <a:rPr lang="en-US" altLang="en-US" i="1"/>
              <a:t>body</a:t>
            </a:r>
            <a:r>
              <a:rPr lang="en-US" altLang="en-US"/>
              <a:t> selector in an external CSS file </a:t>
            </a:r>
          </a:p>
          <a:p>
            <a:pPr eaLnBrk="1" hangingPunct="1"/>
            <a:r>
              <a:rPr lang="en-US" altLang="en-US" smtClean="0"/>
              <a:t>Specifying an image for a page background:</a:t>
            </a:r>
          </a:p>
          <a:p>
            <a:pPr lvl="1" eaLnBrk="1" hangingPunct="1"/>
            <a:r>
              <a:rPr lang="en-US" altLang="en-US"/>
              <a:t>add the </a:t>
            </a:r>
            <a:r>
              <a:rPr lang="en-US" altLang="en-US" i="1"/>
              <a:t>background-image</a:t>
            </a:r>
            <a:r>
              <a:rPr lang="en-US" altLang="en-US"/>
              <a:t> property to the body selector</a:t>
            </a:r>
            <a:endParaRPr lang="en-US" altLang="en-US" i="1"/>
          </a:p>
          <a:p>
            <a:pPr eaLnBrk="1" hangingPunct="1"/>
            <a:r>
              <a:rPr lang="en-US" altLang="en-US" smtClean="0"/>
              <a:t>Specifying the color of text:</a:t>
            </a:r>
          </a:p>
          <a:p>
            <a:pPr lvl="1" eaLnBrk="1" hangingPunct="1"/>
            <a:r>
              <a:rPr lang="en-US" altLang="en-US"/>
              <a:t>Add the </a:t>
            </a:r>
            <a:r>
              <a:rPr lang="en-US" altLang="en-US" i="1"/>
              <a:t>color</a:t>
            </a:r>
            <a:r>
              <a:rPr lang="en-US" altLang="en-US"/>
              <a:t> property to the body selector </a:t>
            </a:r>
          </a:p>
          <a:p>
            <a:pPr eaLnBrk="1" hangingPunct="1"/>
            <a:r>
              <a:rPr lang="en-US" altLang="en-US" smtClean="0"/>
              <a:t>Specifying the color of unvisited links: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Use the </a:t>
            </a:r>
            <a:r>
              <a:rPr lang="en-US" altLang="en-US" i="1">
                <a:cs typeface="Times New Roman" panose="02020603050405020304" pitchFamily="18" charset="0"/>
              </a:rPr>
              <a:t>&lt;a:link&gt; </a:t>
            </a:r>
            <a:r>
              <a:rPr lang="en-US" altLang="en-US">
                <a:cs typeface="Times New Roman" panose="02020603050405020304" pitchFamily="18" charset="0"/>
              </a:rPr>
              <a:t>element</a:t>
            </a:r>
            <a:endParaRPr lang="en-US" altLang="en-US"/>
          </a:p>
          <a:p>
            <a:pPr eaLnBrk="1" hangingPunct="1"/>
            <a:r>
              <a:rPr lang="en-US" altLang="en-US" smtClean="0"/>
              <a:t>Specifying the color of visited links: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Use the </a:t>
            </a:r>
            <a:r>
              <a:rPr lang="en-US" altLang="en-US" i="1">
                <a:cs typeface="Times New Roman" panose="02020603050405020304" pitchFamily="18" charset="0"/>
              </a:rPr>
              <a:t>&lt;a:visited&gt; </a:t>
            </a:r>
            <a:r>
              <a:rPr lang="en-US" altLang="en-US">
                <a:cs typeface="Times New Roman" panose="02020603050405020304" pitchFamily="18" charset="0"/>
              </a:rPr>
              <a:t>element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7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720328"/>
            <a:ext cx="6000750" cy="8989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Specifying Font Information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114550"/>
            <a:ext cx="5715000" cy="3486150"/>
          </a:xfrm>
        </p:spPr>
        <p:txBody>
          <a:bodyPr/>
          <a:lstStyle/>
          <a:p>
            <a:pPr eaLnBrk="1" hangingPunct="1"/>
            <a:r>
              <a:rPr lang="en-US" altLang="en-US" smtClean="0"/>
              <a:t>CSS allows you to change the size, color and typeface of the text </a:t>
            </a:r>
          </a:p>
          <a:p>
            <a:pPr eaLnBrk="1" hangingPunct="1"/>
            <a:r>
              <a:rPr lang="en-US" altLang="en-US" smtClean="0"/>
              <a:t>CSS supports many font-related selectors and properties, including:</a:t>
            </a:r>
          </a:p>
          <a:p>
            <a:pPr lvl="1"/>
            <a:r>
              <a:rPr lang="en-US" altLang="en-US" i="1" smtClean="0"/>
              <a:t>font-family</a:t>
            </a:r>
            <a:endParaRPr lang="en-US" altLang="en-US" smtClean="0"/>
          </a:p>
          <a:p>
            <a:pPr lvl="1"/>
            <a:r>
              <a:rPr lang="en-US" altLang="en-US" i="1" smtClean="0"/>
              <a:t>font-size</a:t>
            </a:r>
            <a:endParaRPr lang="en-US" altLang="en-US" smtClean="0"/>
          </a:p>
          <a:p>
            <a:pPr lvl="1"/>
            <a:r>
              <a:rPr lang="en-US" altLang="en-US" i="1" smtClean="0"/>
              <a:t>color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0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68136"/>
            <a:ext cx="5943600" cy="857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Web Design Issues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2114550"/>
            <a:ext cx="5943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Color combinations impose tone and mood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Consider cultural and audience concerns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Page layout guidelines: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Be succinct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Make sure that each page focuses on one topic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Divide the page into three sections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Include navigation aids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Place comments in each section of code </a:t>
            </a:r>
          </a:p>
        </p:txBody>
      </p:sp>
    </p:spTree>
    <p:extLst>
      <p:ext uri="{BB962C8B-B14F-4D97-AF65-F5344CB8AC3E}">
        <p14:creationId xmlns:p14="http://schemas.microsoft.com/office/powerpoint/2010/main" val="19971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Lesson 3 Objectives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Discuss Cascading Style Sheets</a:t>
            </a:r>
          </a:p>
          <a:p>
            <a:pPr eaLnBrk="1" hangingPunct="1"/>
            <a:r>
              <a:rPr lang="en-US" altLang="en-US" smtClean="0"/>
              <a:t>Separate content in HTML</a:t>
            </a:r>
          </a:p>
          <a:p>
            <a:pPr eaLnBrk="1" hangingPunct="1"/>
            <a:r>
              <a:rPr lang="en-US" altLang="en-US" smtClean="0"/>
              <a:t>Incorporate images in Web pages</a:t>
            </a:r>
          </a:p>
          <a:p>
            <a:pPr eaLnBrk="1" hangingPunct="1"/>
            <a:r>
              <a:rPr lang="en-US" altLang="en-US" smtClean="0"/>
              <a:t>Discuss HTML entities </a:t>
            </a:r>
          </a:p>
          <a:p>
            <a:pPr eaLnBrk="1" hangingPunct="1"/>
            <a:r>
              <a:rPr lang="en-US" altLang="en-US" smtClean="0"/>
              <a:t>Use the browser-safe color palette</a:t>
            </a:r>
          </a:p>
          <a:p>
            <a:pPr eaLnBrk="1" hangingPunct="1"/>
            <a:r>
              <a:rPr lang="en-US" altLang="en-US" smtClean="0"/>
              <a:t>Use colors and images for page backgrounds</a:t>
            </a:r>
          </a:p>
          <a:p>
            <a:pPr eaLnBrk="1" hangingPunct="1"/>
            <a:r>
              <a:rPr lang="en-US" altLang="en-US" smtClean="0"/>
              <a:t>Specify font information</a:t>
            </a:r>
          </a:p>
          <a:p>
            <a:pPr eaLnBrk="1" hangingPunct="1"/>
            <a:r>
              <a:rPr lang="en-US" altLang="en-US" smtClean="0"/>
              <a:t>Consider Web design issues, including color combinations and page layout </a:t>
            </a:r>
          </a:p>
        </p:txBody>
      </p:sp>
    </p:spTree>
    <p:extLst>
      <p:ext uri="{BB962C8B-B14F-4D97-AF65-F5344CB8AC3E}">
        <p14:creationId xmlns:p14="http://schemas.microsoft.com/office/powerpoint/2010/main" val="10080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480457" y="775573"/>
            <a:ext cx="6000750" cy="898922"/>
          </a:xfrm>
        </p:spPr>
        <p:txBody>
          <a:bodyPr/>
          <a:lstStyle/>
          <a:p>
            <a:r>
              <a:rPr lang="en-US" altLang="en-US" dirty="0" smtClean="0"/>
              <a:t>Web Design Issues </a:t>
            </a:r>
            <a:r>
              <a:rPr lang="en-US" altLang="en-US" sz="1350" dirty="0"/>
              <a:t>(cont’d)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Basic HTML5 structural elements of a Web page:</a:t>
            </a:r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31" y="2686050"/>
            <a:ext cx="4754166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3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1570844" y="894499"/>
            <a:ext cx="6000750" cy="898922"/>
          </a:xfrm>
        </p:spPr>
        <p:txBody>
          <a:bodyPr/>
          <a:lstStyle/>
          <a:p>
            <a:r>
              <a:rPr lang="en-US" altLang="en-US" dirty="0" smtClean="0"/>
              <a:t>Web Design Issues </a:t>
            </a:r>
            <a:r>
              <a:rPr lang="en-US" altLang="en-US" sz="1350" dirty="0"/>
              <a:t>(cont’d)</a:t>
            </a:r>
            <a:endParaRPr lang="en-US" altLang="en-US" dirty="0" smtClean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Page-layout methods to control the placement of Web page elements when rendered in the browser: </a:t>
            </a:r>
          </a:p>
          <a:p>
            <a:pPr lvl="1"/>
            <a:r>
              <a:rPr lang="en-US" altLang="en-US" smtClean="0"/>
              <a:t>Fixed-width layout </a:t>
            </a:r>
          </a:p>
          <a:p>
            <a:pPr lvl="1"/>
            <a:r>
              <a:rPr lang="en-US" altLang="en-US" smtClean="0"/>
              <a:t>Liquid layout </a:t>
            </a:r>
          </a:p>
          <a:p>
            <a:r>
              <a:rPr lang="en-US" altLang="en-US" smtClean="0"/>
              <a:t>Relative path names</a:t>
            </a:r>
          </a:p>
          <a:p>
            <a:r>
              <a:rPr lang="en-US" altLang="en-US" smtClean="0"/>
              <a:t>White space, the &lt;img&gt; tag and HTML</a:t>
            </a:r>
          </a:p>
        </p:txBody>
      </p:sp>
    </p:spTree>
    <p:extLst>
      <p:ext uri="{BB962C8B-B14F-4D97-AF65-F5344CB8AC3E}">
        <p14:creationId xmlns:p14="http://schemas.microsoft.com/office/powerpoint/2010/main" val="28385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70844" y="894500"/>
            <a:ext cx="6000750" cy="89892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Lesson 3 Summary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Cascading Style Sheets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Separate content in HTML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Incorporate images in Web pages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HTML entities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Use the browser-safe color palette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Use colors and images for page backgrounds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Specify font information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Consider Web design issues, including color combinations and page layout </a:t>
            </a:r>
          </a:p>
        </p:txBody>
      </p:sp>
    </p:spTree>
    <p:extLst>
      <p:ext uri="{BB962C8B-B14F-4D97-AF65-F5344CB8AC3E}">
        <p14:creationId xmlns:p14="http://schemas.microsoft.com/office/powerpoint/2010/main" val="13853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0457" y="905386"/>
            <a:ext cx="6000750" cy="8989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Cascading Style Sheets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885950" y="2114550"/>
            <a:ext cx="5486400" cy="3486150"/>
          </a:xfrm>
        </p:spPr>
        <p:txBody>
          <a:bodyPr/>
          <a:lstStyle/>
          <a:p>
            <a:pPr eaLnBrk="1" hangingPunct="1"/>
            <a:r>
              <a:rPr lang="en-US" altLang="en-US" smtClean="0"/>
              <a:t>A technology that adds formatting and structure to your pages</a:t>
            </a:r>
          </a:p>
          <a:p>
            <a:pPr eaLnBrk="1" hangingPunct="1"/>
            <a:r>
              <a:rPr lang="en-US" altLang="en-US" smtClean="0"/>
              <a:t>A style sheet is simple text file that contains instructions</a:t>
            </a:r>
          </a:p>
          <a:p>
            <a:pPr eaLnBrk="1" hangingPunct="1"/>
            <a:r>
              <a:rPr lang="en-US" altLang="en-US" smtClean="0"/>
              <a:t>If all pages on your site are linked to the same style sheet, then one simple change to the style sheet will change all specified elements across the site</a:t>
            </a:r>
          </a:p>
        </p:txBody>
      </p:sp>
    </p:spTree>
    <p:extLst>
      <p:ext uri="{BB962C8B-B14F-4D97-AF65-F5344CB8AC3E}">
        <p14:creationId xmlns:p14="http://schemas.microsoft.com/office/powerpoint/2010/main" val="22476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570844" y="840071"/>
            <a:ext cx="6000750" cy="89892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Cascading Style Sheets </a:t>
            </a:r>
            <a:r>
              <a:rPr lang="en-US" altLang="en-US" sz="1350" dirty="0"/>
              <a:t>(cont’d)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CSS benefits include:</a:t>
            </a:r>
          </a:p>
          <a:p>
            <a:pPr lvl="1"/>
            <a:r>
              <a:rPr lang="en-US" altLang="en-US" smtClean="0"/>
              <a:t>Consistency</a:t>
            </a:r>
          </a:p>
          <a:p>
            <a:pPr lvl="1"/>
            <a:r>
              <a:rPr lang="en-US" altLang="en-US" smtClean="0"/>
              <a:t>Easy change management </a:t>
            </a:r>
          </a:p>
          <a:p>
            <a:r>
              <a:rPr lang="en-US" altLang="en-US" smtClean="0"/>
              <a:t>Currently, three standards exist for style sheets:</a:t>
            </a:r>
          </a:p>
          <a:p>
            <a:pPr lvl="1"/>
            <a:r>
              <a:rPr lang="en-US" altLang="en-US" smtClean="0"/>
              <a:t>Cascading  Style Sheets (CSS1)  </a:t>
            </a:r>
          </a:p>
          <a:p>
            <a:pPr lvl="1"/>
            <a:r>
              <a:rPr lang="en-US" altLang="en-US" smtClean="0"/>
              <a:t>Cascading Style Sheets 2 (CSS2) </a:t>
            </a:r>
          </a:p>
          <a:p>
            <a:pPr lvl="1"/>
            <a:r>
              <a:rPr lang="en-US" altLang="en-US" smtClean="0"/>
              <a:t>Cascading Style Sheets 3 (CSS3) </a:t>
            </a:r>
          </a:p>
          <a:p>
            <a:r>
              <a:rPr lang="en-US" altLang="en-US" smtClean="0"/>
              <a:t>HTML5 adopts CSS as the preferred way to format a page</a:t>
            </a:r>
          </a:p>
        </p:txBody>
      </p:sp>
    </p:spTree>
    <p:extLst>
      <p:ext uri="{BB962C8B-B14F-4D97-AF65-F5344CB8AC3E}">
        <p14:creationId xmlns:p14="http://schemas.microsoft.com/office/powerpoint/2010/main" val="7737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1570844" y="818299"/>
            <a:ext cx="6000750" cy="89892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Cascading Style Sheets </a:t>
            </a:r>
            <a:r>
              <a:rPr lang="en-US" altLang="en-US" sz="1350" dirty="0"/>
              <a:t>(cont’d)</a:t>
            </a:r>
            <a:endParaRPr lang="en-US" altLang="en-US" dirty="0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CSS terminology:</a:t>
            </a:r>
          </a:p>
          <a:p>
            <a:pPr lvl="1"/>
            <a:r>
              <a:rPr lang="en-US" altLang="en-US" smtClean="0"/>
              <a:t>Selector – element to which designated styles are applied</a:t>
            </a:r>
          </a:p>
          <a:p>
            <a:pPr lvl="1"/>
            <a:r>
              <a:rPr lang="en-US" altLang="en-US" smtClean="0"/>
              <a:t>Property – changes the way a selector renders in a browser</a:t>
            </a:r>
          </a:p>
          <a:p>
            <a:pPr lvl="1"/>
            <a:r>
              <a:rPr lang="en-US" altLang="en-US" smtClean="0"/>
              <a:t>Value – defines a property</a:t>
            </a:r>
          </a:p>
          <a:p>
            <a:pPr lvl="1"/>
            <a:r>
              <a:rPr lang="en-US" altLang="en-US" smtClean="0"/>
              <a:t>Declaration – consists of a property and value</a:t>
            </a:r>
          </a:p>
          <a:p>
            <a:pPr lvl="1"/>
            <a:r>
              <a:rPr lang="en-US" altLang="en-US" smtClean="0"/>
              <a:t>Rule – consists of a selector, property and value</a:t>
            </a:r>
          </a:p>
        </p:txBody>
      </p:sp>
    </p:spTree>
    <p:extLst>
      <p:ext uri="{BB962C8B-B14F-4D97-AF65-F5344CB8AC3E}">
        <p14:creationId xmlns:p14="http://schemas.microsoft.com/office/powerpoint/2010/main" val="40891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1570844" y="840071"/>
            <a:ext cx="6000750" cy="89892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Cascading Style Sheets </a:t>
            </a:r>
            <a:r>
              <a:rPr lang="en-US" altLang="en-US" sz="1350" dirty="0"/>
              <a:t>(cont’d)</a:t>
            </a:r>
            <a:endParaRPr lang="en-US" altLang="en-US" dirty="0" smtClean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Proper CSS structure – place the opening and closing curly braces and each declaration on separate lines</a:t>
            </a:r>
          </a:p>
          <a:p>
            <a:r>
              <a:rPr lang="en-US" altLang="en-US" smtClean="0"/>
              <a:t>Inheritance – the style you define will flow, or cascade, throughout the documents, unless another style defined inside of a page specifically overrides it</a:t>
            </a:r>
          </a:p>
          <a:p>
            <a:r>
              <a:rPr lang="en-US" altLang="en-US" smtClean="0"/>
              <a:t>To apply CSS styles to HTML documents, you can:</a:t>
            </a:r>
          </a:p>
          <a:p>
            <a:pPr lvl="1"/>
            <a:r>
              <a:rPr lang="en-US" altLang="en-US" smtClean="0"/>
              <a:t>Declare an inline CSS style attribute</a:t>
            </a:r>
          </a:p>
          <a:p>
            <a:pPr lvl="1"/>
            <a:r>
              <a:rPr lang="en-US" altLang="en-US" smtClean="0"/>
              <a:t>Link to an external style sheet</a:t>
            </a:r>
          </a:p>
          <a:p>
            <a:pPr lvl="1"/>
            <a:r>
              <a:rPr lang="en-US" altLang="en-US" smtClean="0"/>
              <a:t>Create an internal style sheet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0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771525"/>
            <a:ext cx="5943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Separating Content in HTML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771650" y="2114550"/>
            <a:ext cx="5715000" cy="3429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Create a horizontal rule using the &lt;hr&gt; tag:</a:t>
            </a:r>
          </a:p>
          <a:p>
            <a:pPr lvl="1" eaLnBrk="1" hangingPunct="1">
              <a:defRPr/>
            </a:pPr>
            <a:r>
              <a:rPr lang="en-US" sz="1200" dirty="0">
                <a:latin typeface="Lucida Sans Typewriter" charset="0"/>
              </a:rPr>
              <a:t>&lt;</a:t>
            </a:r>
            <a:r>
              <a:rPr lang="en-US" sz="1200" dirty="0"/>
              <a:t>h1&gt; Horizontal Rules &lt;/h1&gt;</a:t>
            </a:r>
            <a:br>
              <a:rPr lang="en-US" sz="1200" dirty="0"/>
            </a:br>
            <a:r>
              <a:rPr lang="en-US" sz="1200" dirty="0"/>
              <a:t>&lt;hr/&gt;</a:t>
            </a:r>
            <a:br>
              <a:rPr lang="en-US" sz="1200" dirty="0"/>
            </a:br>
            <a:r>
              <a:rPr lang="en-US" sz="1200" dirty="0"/>
              <a:t>Horizontal rules: Lines used to make visual divisions in your document.</a:t>
            </a:r>
          </a:p>
          <a:p>
            <a:pPr lvl="1"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endParaRPr lang="en-US" sz="1200" dirty="0">
              <a:latin typeface="Lucida Sans Typewriter" charset="0"/>
            </a:endParaRPr>
          </a:p>
          <a:p>
            <a:pPr eaLnBrk="1" hangingPunct="1">
              <a:defRPr/>
            </a:pPr>
            <a:r>
              <a:rPr lang="en-US" dirty="0" smtClean="0"/>
              <a:t>Use CSS to stylize horizontal rules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77828" name="Picture 10" descr="SDF_Fig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3086101"/>
            <a:ext cx="4914900" cy="162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1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0893" y="889907"/>
            <a:ext cx="5486400" cy="857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Images in Web Pages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114550"/>
            <a:ext cx="5486400" cy="34861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Use the &lt;img&gt; tag to insert an image file</a:t>
            </a:r>
          </a:p>
          <a:p>
            <a:pPr eaLnBrk="1" hangingPunct="1"/>
            <a:r>
              <a:rPr lang="en-US" altLang="en-US" smtClean="0"/>
              <a:t>The key attributes that are required in this tag are:</a:t>
            </a:r>
          </a:p>
          <a:p>
            <a:pPr lvl="1" eaLnBrk="1" hangingPunct="1"/>
            <a:r>
              <a:rPr lang="en-US" altLang="en-US" i="1" smtClean="0"/>
              <a:t>src</a:t>
            </a:r>
            <a:r>
              <a:rPr lang="en-US" altLang="en-US" smtClean="0"/>
              <a:t> (abbreviation for source) </a:t>
            </a:r>
          </a:p>
          <a:p>
            <a:pPr lvl="1" eaLnBrk="1" hangingPunct="1"/>
            <a:r>
              <a:rPr lang="en-US" altLang="en-US" i="1" smtClean="0"/>
              <a:t>alt</a:t>
            </a:r>
            <a:r>
              <a:rPr lang="en-US" altLang="en-US" smtClean="0"/>
              <a:t> (alternative text for the image if it cannot be seen)</a:t>
            </a:r>
          </a:p>
          <a:p>
            <a:pPr eaLnBrk="1" hangingPunct="1"/>
            <a:r>
              <a:rPr lang="en-US" altLang="en-US" smtClean="0"/>
              <a:t>Image file formats</a:t>
            </a:r>
          </a:p>
          <a:p>
            <a:pPr lvl="1" eaLnBrk="1" hangingPunct="1"/>
            <a:r>
              <a:rPr lang="en-US" altLang="en-US" smtClean="0"/>
              <a:t>Graphics Interchange Format (GIF)</a:t>
            </a:r>
          </a:p>
          <a:p>
            <a:pPr lvl="1" eaLnBrk="1" hangingPunct="1"/>
            <a:r>
              <a:rPr lang="en-US" altLang="en-US" smtClean="0"/>
              <a:t>Joint Photographic Experts Group (JPEG)</a:t>
            </a:r>
          </a:p>
          <a:p>
            <a:pPr lvl="1" eaLnBrk="1" hangingPunct="1"/>
            <a:r>
              <a:rPr lang="en-US" altLang="en-US" smtClean="0"/>
              <a:t>Portable Network Graphics (PNG)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5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725" y="770165"/>
            <a:ext cx="5943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Comparing Image File Formats</a:t>
            </a:r>
          </a:p>
        </p:txBody>
      </p:sp>
      <p:pic>
        <p:nvPicPr>
          <p:cNvPr id="79875" name="Picture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571750"/>
            <a:ext cx="6305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1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10</TotalTime>
  <Words>884</Words>
  <Application>Microsoft Office PowerPoint</Application>
  <PresentationFormat>On-screen Show (4:3)</PresentationFormat>
  <Paragraphs>161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Century Gothic</vt:lpstr>
      <vt:lpstr>Corbel</vt:lpstr>
      <vt:lpstr>Lucida Sans Typewriter</vt:lpstr>
      <vt:lpstr>Times New Roman</vt:lpstr>
      <vt:lpstr>Wingdings</vt:lpstr>
      <vt:lpstr>Banded</vt:lpstr>
      <vt:lpstr>PowerPoint Presentation</vt:lpstr>
      <vt:lpstr>Lesson 3 Objectives</vt:lpstr>
      <vt:lpstr>Cascading Style Sheets</vt:lpstr>
      <vt:lpstr>Cascading Style Sheets (cont’d)</vt:lpstr>
      <vt:lpstr>Cascading Style Sheets (cont’d)</vt:lpstr>
      <vt:lpstr>Cascading Style Sheets (cont’d)</vt:lpstr>
      <vt:lpstr>Separating Content in HTML</vt:lpstr>
      <vt:lpstr>Images in Web Pages</vt:lpstr>
      <vt:lpstr>Comparing Image File Formats</vt:lpstr>
      <vt:lpstr>Using the alt Attribute with Images</vt:lpstr>
      <vt:lpstr>Combining Background  Images and Background Colors</vt:lpstr>
      <vt:lpstr>Aligning Images  Relative to Text</vt:lpstr>
      <vt:lpstr>Resizing Images</vt:lpstr>
      <vt:lpstr>HTML Entities</vt:lpstr>
      <vt:lpstr>Specifying Colors</vt:lpstr>
      <vt:lpstr>Browser-Safe Color Palette</vt:lpstr>
      <vt:lpstr>Page Colors and Backgrounds</vt:lpstr>
      <vt:lpstr>Specifying Font Information</vt:lpstr>
      <vt:lpstr>Web Design Issues</vt:lpstr>
      <vt:lpstr>Web Design Issues (cont’d)</vt:lpstr>
      <vt:lpstr>Web Design Issues (cont’d)</vt:lpstr>
      <vt:lpstr>Lesson 3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Cynthia</dc:creator>
  <cp:lastModifiedBy>Hendrix, Cynthia</cp:lastModifiedBy>
  <cp:revision>2</cp:revision>
  <dcterms:created xsi:type="dcterms:W3CDTF">2017-02-24T18:11:34Z</dcterms:created>
  <dcterms:modified xsi:type="dcterms:W3CDTF">2017-02-24T18:36:39Z</dcterms:modified>
</cp:coreProperties>
</file>