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69" r:id="rId2"/>
  </p:sldMasterIdLst>
  <p:notesMasterIdLst>
    <p:notesMasterId r:id="rId29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8A98A-6950-4DE9-BAD9-DCAD171D2287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4ACDD-7CAE-4567-8F0E-057BCF3EB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48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C8B3EE0A-5175-47CA-94FC-EE204E5BBFA3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72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2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4825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60F2A160-FC4C-46A2-9CC9-1A266672D128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81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1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5205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4C78BE14-51DE-4EF1-B1D1-FDBC750C63D6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82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2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3325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3BA181FC-EDEA-4D4E-8DC6-1C44EC44E7C5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83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3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1838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76132344-9D04-4A27-A601-558245ECE840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84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4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9401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7E0568BE-AD82-4CF5-B603-237078A5813B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85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5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1787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5F450E39-6F3F-45D2-BC81-C9C2185A9F81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86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28870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140A5E1B-1850-4721-9743-BFBDE507FE25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87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7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2483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4157D5AA-BE1A-4C3E-A59E-4E65EDF72A17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88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8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13728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8AE9FEF4-81E3-4269-8FC6-336CCA09ED7E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89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9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635481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5FE18ACC-831D-4583-A8AE-F8A9485AAF5B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90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0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1447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445ACF55-62D1-4BBD-9872-37AB3AA50FA5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73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3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736378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3233D43D-0373-4341-973B-E524868E723E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91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1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02136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E91F70C4-7735-47E4-B9FA-9BF95D86A677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64453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4DA8129E-427C-434C-B8C0-0BBA9391486E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93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3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40968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AE472D97-70E7-4974-A339-BB6FB2D89C27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94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4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84395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ECF49C8A-FCE9-47C3-BCC2-496118436E57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95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5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6219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37173900-60D4-48FD-AA9E-7E07E5674143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74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4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65075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3C2D359D-8591-4BDE-88EA-D9275EBF4E3F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75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5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1737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7FCBAF61-EEC8-4B53-B75F-19173497E8F8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4849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CE7E883E-DD21-4824-8DCD-5395D50D8786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77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7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2009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F775E92F-DA63-4EA4-8C11-F9D53ECE90E5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78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8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4099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F3E60A64-F47F-4A34-B8DC-10EEEC8D3BD4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79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9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9412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36E5D269-5D7A-48A4-B9FE-791ED724FFB3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80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0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8434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658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2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28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 userDrawn="1"/>
        </p:nvSpPr>
        <p:spPr bwMode="auto">
          <a:xfrm>
            <a:off x="7592485" y="6672263"/>
            <a:ext cx="339387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Copyright © 2012 Certification Partners, LLC --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805627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575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70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51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60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00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19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5257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525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1817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067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34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529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014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786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770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881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598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7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7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7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9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9547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2232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3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80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EACC0-BA77-4556-BB11-B675DE2B40E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5849B-E13A-482D-85CB-0E1747114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4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  <p:sldLayoutId id="21474837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tified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52800"/>
            <a:ext cx="77724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Lesson 2:</a:t>
            </a:r>
            <a:br>
              <a:rPr lang="en-US" altLang="en-US" smtClean="0">
                <a:solidFill>
                  <a:schemeClr val="tx1"/>
                </a:solidFill>
              </a:rPr>
            </a:br>
            <a:r>
              <a:rPr lang="en-US" altLang="en-US" smtClean="0">
                <a:solidFill>
                  <a:schemeClr val="tx1"/>
                </a:solidFill>
              </a:rPr>
              <a:t>HTML5 Coding</a:t>
            </a:r>
          </a:p>
        </p:txBody>
      </p:sp>
    </p:spTree>
    <p:extLst>
      <p:ext uri="{BB962C8B-B14F-4D97-AF65-F5344CB8AC3E}">
        <p14:creationId xmlns:p14="http://schemas.microsoft.com/office/powerpoint/2010/main" val="404210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The &lt;html&gt; and &lt;head&gt; Tags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951822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&lt;html&gt; &lt;/html&gt; tags encompass all other HTML elements in the document</a:t>
            </a:r>
          </a:p>
          <a:p>
            <a:pPr eaLnBrk="1" hangingPunct="1"/>
            <a:r>
              <a:rPr lang="en-US" altLang="en-US" dirty="0" smtClean="0"/>
              <a:t>The &lt;head&gt; &lt;/head&gt; tags encompass several document  elements, including:</a:t>
            </a:r>
          </a:p>
          <a:p>
            <a:pPr lvl="1" eaLnBrk="1" hangingPunct="1"/>
            <a:r>
              <a:rPr lang="en-US" altLang="en-US" dirty="0" smtClean="0"/>
              <a:t>The &lt;meta/&gt; tag</a:t>
            </a:r>
          </a:p>
          <a:p>
            <a:pPr lvl="1" eaLnBrk="1" hangingPunct="1"/>
            <a:r>
              <a:rPr lang="en-US" altLang="en-US" dirty="0" smtClean="0"/>
              <a:t>The &lt;link/&gt; tag that references a CSS file, if present</a:t>
            </a:r>
          </a:p>
          <a:p>
            <a:pPr lvl="1" eaLnBrk="1" hangingPunct="1"/>
            <a:r>
              <a:rPr lang="en-US" altLang="en-US" dirty="0" smtClean="0"/>
              <a:t>The &lt;title&gt; &lt;/title&gt; tags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25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The &lt;body&gt; tag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2601817" y="1973856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All content to be displayed on the page through the user agent must be enclosed between the &lt;body&gt; &lt;/body&gt; tags</a:t>
            </a:r>
          </a:p>
          <a:p>
            <a:pPr eaLnBrk="1" hangingPunct="1"/>
            <a:r>
              <a:rPr lang="en-US" altLang="en-US" dirty="0" smtClean="0"/>
              <a:t>The &lt;body&gt; tag no longer has attributes with HTML5</a:t>
            </a:r>
          </a:p>
          <a:p>
            <a:pPr eaLnBrk="1" hangingPunct="1"/>
            <a:r>
              <a:rPr lang="en-US" altLang="en-US" dirty="0" smtClean="0"/>
              <a:t>The previous formatting attributes have been replaced by CSS and the inline CSS style attribute</a:t>
            </a:r>
          </a:p>
        </p:txBody>
      </p:sp>
    </p:spTree>
    <p:extLst>
      <p:ext uri="{BB962C8B-B14F-4D97-AF65-F5344CB8AC3E}">
        <p14:creationId xmlns:p14="http://schemas.microsoft.com/office/powerpoint/2010/main" val="350689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Web Site File Structure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905000"/>
            <a:ext cx="7924800" cy="495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When creating a Web </a:t>
            </a:r>
            <a:br>
              <a:rPr lang="en-US" altLang="en-US" dirty="0" smtClean="0"/>
            </a:br>
            <a:r>
              <a:rPr lang="en-US" altLang="en-US" dirty="0" smtClean="0"/>
              <a:t>page, you must consider </a:t>
            </a:r>
            <a:br>
              <a:rPr lang="en-US" altLang="en-US" dirty="0" smtClean="0"/>
            </a:br>
            <a:r>
              <a:rPr lang="en-US" altLang="en-US" dirty="0" smtClean="0"/>
              <a:t>the site’s file structure</a:t>
            </a:r>
          </a:p>
          <a:p>
            <a:pPr eaLnBrk="1" hangingPunct="1"/>
            <a:r>
              <a:rPr lang="en-US" altLang="en-US" dirty="0" smtClean="0"/>
              <a:t>Your HTML and image </a:t>
            </a:r>
            <a:br>
              <a:rPr lang="en-US" altLang="en-US" dirty="0" smtClean="0"/>
            </a:br>
            <a:r>
              <a:rPr lang="en-US" altLang="en-US" dirty="0" smtClean="0"/>
              <a:t>files will be uploaded to </a:t>
            </a:r>
            <a:br>
              <a:rPr lang="en-US" altLang="en-US" dirty="0" smtClean="0"/>
            </a:br>
            <a:r>
              <a:rPr lang="en-US" altLang="en-US" dirty="0" smtClean="0"/>
              <a:t>a server eventually, so </a:t>
            </a:r>
            <a:br>
              <a:rPr lang="en-US" altLang="en-US" dirty="0" smtClean="0"/>
            </a:br>
            <a:r>
              <a:rPr lang="en-US" altLang="en-US" dirty="0" smtClean="0"/>
              <a:t>it is always good practice</a:t>
            </a:r>
            <a:br>
              <a:rPr lang="en-US" altLang="en-US" dirty="0" smtClean="0"/>
            </a:br>
            <a:r>
              <a:rPr lang="en-US" altLang="en-US" dirty="0" smtClean="0"/>
              <a:t>to organize your files</a:t>
            </a:r>
            <a:br>
              <a:rPr lang="en-US" altLang="en-US" dirty="0" smtClean="0"/>
            </a:br>
            <a:r>
              <a:rPr lang="en-US" altLang="en-US" dirty="0" smtClean="0"/>
              <a:t>as you create them</a:t>
            </a:r>
          </a:p>
        </p:txBody>
      </p:sp>
      <p:pic>
        <p:nvPicPr>
          <p:cNvPr id="56324" name="Picture 4" descr="Web_directory_structur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358" y="1757900"/>
            <a:ext cx="2709863" cy="499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377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7315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Preparing Your </a:t>
            </a:r>
            <a:br>
              <a:rPr lang="en-US" altLang="en-US" smtClean="0"/>
            </a:br>
            <a:r>
              <a:rPr lang="en-US" altLang="en-US" smtClean="0"/>
              <a:t>Development Environment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2678017" y="1907755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Obtain a text editor</a:t>
            </a:r>
          </a:p>
          <a:p>
            <a:pPr eaLnBrk="1" hangingPunct="1"/>
            <a:r>
              <a:rPr lang="en-US" altLang="en-US" dirty="0" smtClean="0"/>
              <a:t>Install multiple browsers </a:t>
            </a:r>
          </a:p>
          <a:p>
            <a:pPr eaLnBrk="1" hangingPunct="1"/>
            <a:r>
              <a:rPr lang="en-US" altLang="en-US" dirty="0" smtClean="0"/>
              <a:t>Set file preferences</a:t>
            </a:r>
          </a:p>
        </p:txBody>
      </p:sp>
    </p:spTree>
    <p:extLst>
      <p:ext uri="{BB962C8B-B14F-4D97-AF65-F5344CB8AC3E}">
        <p14:creationId xmlns:p14="http://schemas.microsoft.com/office/powerpoint/2010/main" val="263871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7315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Paragraph Formatting </a:t>
            </a:r>
            <a:br>
              <a:rPr lang="en-US" altLang="en-US" smtClean="0"/>
            </a:br>
            <a:r>
              <a:rPr lang="en-US" altLang="en-US" smtClean="0"/>
              <a:t>and Block-Level Elements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2689034" y="1962838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Block-level elements</a:t>
            </a:r>
          </a:p>
          <a:p>
            <a:pPr lvl="1" eaLnBrk="1" hangingPunct="1"/>
            <a:r>
              <a:rPr lang="en-US" altLang="en-US" dirty="0" smtClean="0"/>
              <a:t>Elements that can affect entire paragraphs or multiple paragraphs</a:t>
            </a:r>
          </a:p>
          <a:p>
            <a:pPr lvl="2" eaLnBrk="1" hangingPunct="1"/>
            <a:r>
              <a:rPr lang="en-US" altLang="en-US" dirty="0" smtClean="0"/>
              <a:t>The &lt;p&gt; tag</a:t>
            </a:r>
          </a:p>
          <a:p>
            <a:pPr lvl="2" eaLnBrk="1" hangingPunct="1"/>
            <a:r>
              <a:rPr lang="en-US" altLang="en-US" dirty="0" smtClean="0"/>
              <a:t>The &lt;</a:t>
            </a:r>
            <a:r>
              <a:rPr lang="en-US" altLang="en-US" dirty="0" err="1" smtClean="0"/>
              <a:t>br</a:t>
            </a:r>
            <a:r>
              <a:rPr lang="en-US" altLang="en-US" dirty="0" smtClean="0"/>
              <a:t>/&gt; tag</a:t>
            </a:r>
          </a:p>
          <a:p>
            <a:pPr eaLnBrk="1" hangingPunct="1"/>
            <a:r>
              <a:rPr lang="en-US" altLang="en-US" dirty="0" smtClean="0"/>
              <a:t>Text-level elements</a:t>
            </a:r>
          </a:p>
          <a:p>
            <a:pPr lvl="1" eaLnBrk="1" hangingPunct="1"/>
            <a:r>
              <a:rPr lang="en-US" altLang="en-US" dirty="0" smtClean="0"/>
              <a:t>Elements that can affect as little as a single character or word</a:t>
            </a:r>
          </a:p>
          <a:p>
            <a:pPr lvl="2" eaLnBrk="1" hangingPunct="1"/>
            <a:r>
              <a:rPr lang="en-US" altLang="en-US" dirty="0" smtClean="0"/>
              <a:t>&lt;strong&gt; or &lt;</a:t>
            </a:r>
            <a:r>
              <a:rPr lang="en-US" altLang="en-US" dirty="0" err="1" smtClean="0"/>
              <a:t>em</a:t>
            </a:r>
            <a:r>
              <a:rPr lang="en-US" altLang="en-US" dirty="0" smtClean="0"/>
              <a:t>&gt;</a:t>
            </a:r>
          </a:p>
          <a:p>
            <a:pPr lvl="2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65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Heading Levels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2295181" y="2019300"/>
            <a:ext cx="79248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Block-level element</a:t>
            </a:r>
          </a:p>
          <a:p>
            <a:pPr eaLnBrk="1" hangingPunct="1"/>
            <a:r>
              <a:rPr lang="en-US" altLang="en-US" dirty="0" smtClean="0"/>
              <a:t>Heading levels 1 </a:t>
            </a:r>
            <a:br>
              <a:rPr lang="en-US" altLang="en-US" dirty="0" smtClean="0"/>
            </a:br>
            <a:r>
              <a:rPr lang="en-US" altLang="en-US" dirty="0" smtClean="0"/>
              <a:t>through 6</a:t>
            </a:r>
          </a:p>
          <a:p>
            <a:pPr lvl="1" eaLnBrk="1" hangingPunct="1"/>
            <a:r>
              <a:rPr lang="en-US" altLang="en-US" dirty="0" smtClean="0"/>
              <a:t>&lt;h1&gt; &lt;/h1&gt;</a:t>
            </a:r>
          </a:p>
          <a:p>
            <a:pPr lvl="1" eaLnBrk="1" hangingPunct="1"/>
            <a:r>
              <a:rPr lang="en-US" altLang="en-US" dirty="0" smtClean="0"/>
              <a:t>&lt;h2&gt; &lt;/h2&gt;</a:t>
            </a:r>
          </a:p>
          <a:p>
            <a:pPr lvl="1" eaLnBrk="1" hangingPunct="1"/>
            <a:r>
              <a:rPr lang="en-US" altLang="en-US" dirty="0" smtClean="0"/>
              <a:t>&lt;h3&gt; &lt;/h3&gt;</a:t>
            </a:r>
          </a:p>
          <a:p>
            <a:pPr lvl="1" eaLnBrk="1" hangingPunct="1"/>
            <a:r>
              <a:rPr lang="en-US" altLang="en-US" dirty="0" smtClean="0"/>
              <a:t>&lt;h4&gt; &lt;/h4&gt;</a:t>
            </a:r>
          </a:p>
          <a:p>
            <a:pPr lvl="1" eaLnBrk="1" hangingPunct="1"/>
            <a:r>
              <a:rPr lang="en-US" altLang="en-US" dirty="0" smtClean="0"/>
              <a:t>&lt;h5&gt; &lt;/h5&gt;</a:t>
            </a:r>
          </a:p>
          <a:p>
            <a:pPr lvl="1" eaLnBrk="1" hangingPunct="1"/>
            <a:r>
              <a:rPr lang="en-US" altLang="en-US" dirty="0" smtClean="0"/>
              <a:t>&lt;h6&gt; &lt;/h6&gt;</a:t>
            </a:r>
          </a:p>
        </p:txBody>
      </p:sp>
      <p:pic>
        <p:nvPicPr>
          <p:cNvPr id="59396" name="Picture 7" descr="F3-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829" y="1862769"/>
            <a:ext cx="294322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51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Tag Nesting in Markup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400300" y="1929788"/>
            <a:ext cx="76962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Placing one pair of tags between another</a:t>
            </a:r>
          </a:p>
          <a:p>
            <a:pPr lvl="1" eaLnBrk="1" hangingPunct="1"/>
            <a:r>
              <a:rPr lang="en-US" altLang="en-US" dirty="0" smtClean="0"/>
              <a:t>Proper: </a:t>
            </a:r>
            <a:r>
              <a:rPr lang="pt-BR" altLang="en-US" dirty="0" smtClean="0"/>
              <a:t>&lt;h1&gt; &lt;em&gt; ... &lt;/em&gt; &lt;/h1&gt; </a:t>
            </a:r>
          </a:p>
          <a:p>
            <a:pPr lvl="1" eaLnBrk="1" hangingPunct="1"/>
            <a:r>
              <a:rPr lang="en-US" altLang="en-US" dirty="0" smtClean="0"/>
              <a:t>Improper: </a:t>
            </a:r>
            <a:r>
              <a:rPr lang="pt-BR" altLang="en-US" dirty="0" smtClean="0"/>
              <a:t>&lt;h1&gt; &lt;em&gt; ... &lt;/h1&gt; &lt;/em&gt;</a:t>
            </a:r>
            <a:endParaRPr lang="en-US" altLang="en-US" dirty="0" smtClean="0"/>
          </a:p>
          <a:p>
            <a:pPr lvl="2" eaLnBrk="1" hangingPunct="1"/>
            <a:r>
              <a:rPr lang="en-US" altLang="en-US" dirty="0" smtClean="0"/>
              <a:t>Improper: The &lt;</a:t>
            </a:r>
            <a:r>
              <a:rPr lang="en-US" altLang="en-US" dirty="0" err="1" smtClean="0"/>
              <a:t>em</a:t>
            </a:r>
            <a:r>
              <a:rPr lang="en-US" altLang="en-US" dirty="0" smtClean="0"/>
              <a:t>&gt; tag is opened within the &lt;h1&gt; tags, but closed after the &lt;/h1&gt; tag</a:t>
            </a:r>
          </a:p>
          <a:p>
            <a:pPr lvl="2" eaLnBrk="1" hangingPunct="1"/>
            <a:r>
              <a:rPr lang="en-US" altLang="en-US" dirty="0" smtClean="0"/>
              <a:t>If you fail to properly nest code, your pages may still render in some user agents, but they will not validate and may fail to render in the future</a:t>
            </a:r>
          </a:p>
        </p:txBody>
      </p:sp>
    </p:spTree>
    <p:extLst>
      <p:ext uri="{BB962C8B-B14F-4D97-AF65-F5344CB8AC3E}">
        <p14:creationId xmlns:p14="http://schemas.microsoft.com/office/powerpoint/2010/main" val="23196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304800"/>
            <a:ext cx="7315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Primitive Formatting with </a:t>
            </a:r>
            <a:br>
              <a:rPr lang="en-US" altLang="en-US" smtClean="0"/>
            </a:br>
            <a:r>
              <a:rPr lang="en-US" altLang="en-US" smtClean="0"/>
              <a:t>the &lt;pre&gt; Tag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2514600" y="1973855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&lt;pre&gt; tag retains formatting on preformatted text</a:t>
            </a:r>
          </a:p>
          <a:p>
            <a:pPr eaLnBrk="1" hangingPunct="1"/>
            <a:r>
              <a:rPr lang="en-US" altLang="en-US" dirty="0" smtClean="0"/>
              <a:t>Can be used to retain tabular format, spacing</a:t>
            </a:r>
          </a:p>
          <a:p>
            <a:pPr eaLnBrk="1" hangingPunct="1"/>
            <a:r>
              <a:rPr lang="en-US" altLang="en-US" dirty="0" smtClean="0"/>
              <a:t>All text between &lt;pre&gt; &lt;/pre&gt; tags will render as formatted in the HTML file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571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Indenting and Centering Text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950904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Use an inline CSS </a:t>
            </a:r>
            <a:r>
              <a:rPr lang="en-US" altLang="en-US" i="1" dirty="0" smtClean="0"/>
              <a:t>style</a:t>
            </a:r>
            <a:r>
              <a:rPr lang="en-US" altLang="en-US" dirty="0" smtClean="0"/>
              <a:t> attribute in the paragraph tag to:</a:t>
            </a:r>
          </a:p>
          <a:p>
            <a:pPr lvl="1" eaLnBrk="1" hangingPunct="1"/>
            <a:r>
              <a:rPr lang="en-US" altLang="en-US" dirty="0" smtClean="0"/>
              <a:t>Center text</a:t>
            </a:r>
          </a:p>
          <a:p>
            <a:pPr lvl="1" eaLnBrk="1" hangingPunct="1"/>
            <a:r>
              <a:rPr lang="en-US" altLang="en-US" dirty="0" smtClean="0"/>
              <a:t>Justify items to the right or left on a page</a:t>
            </a:r>
          </a:p>
          <a:p>
            <a:pPr eaLnBrk="1" hangingPunct="1"/>
            <a:r>
              <a:rPr lang="en-US" altLang="en-US" dirty="0" smtClean="0"/>
              <a:t>The &lt;</a:t>
            </a:r>
            <a:r>
              <a:rPr lang="en-US" altLang="en-US" dirty="0" err="1" smtClean="0"/>
              <a:t>blockquote</a:t>
            </a:r>
            <a:r>
              <a:rPr lang="en-US" altLang="en-US" dirty="0" smtClean="0"/>
              <a:t>&gt; tag also centers and indents a block of text</a:t>
            </a:r>
          </a:p>
        </p:txBody>
      </p:sp>
    </p:spTree>
    <p:extLst>
      <p:ext uri="{BB962C8B-B14F-4D97-AF65-F5344CB8AC3E}">
        <p14:creationId xmlns:p14="http://schemas.microsoft.com/office/powerpoint/2010/main" val="144877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Text-Level Elements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85267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Bold and italic text</a:t>
            </a:r>
          </a:p>
          <a:p>
            <a:pPr lvl="1" eaLnBrk="1" hangingPunct="1"/>
            <a:r>
              <a:rPr lang="en-US" altLang="en-US" dirty="0" smtClean="0"/>
              <a:t>&lt;strong&gt; for </a:t>
            </a:r>
            <a:r>
              <a:rPr lang="en-US" altLang="en-US" b="1" dirty="0" smtClean="0"/>
              <a:t>bold</a:t>
            </a:r>
            <a:r>
              <a:rPr lang="en-US" altLang="en-US" dirty="0" smtClean="0"/>
              <a:t> text</a:t>
            </a:r>
          </a:p>
          <a:p>
            <a:pPr lvl="1" eaLnBrk="1" hangingPunct="1"/>
            <a:r>
              <a:rPr lang="en-US" altLang="en-US" dirty="0" smtClean="0"/>
              <a:t>&lt;</a:t>
            </a:r>
            <a:r>
              <a:rPr lang="en-US" altLang="en-US" dirty="0" err="1" smtClean="0"/>
              <a:t>em</a:t>
            </a:r>
            <a:r>
              <a:rPr lang="en-US" altLang="en-US" dirty="0" smtClean="0"/>
              <a:t>&gt; for </a:t>
            </a:r>
            <a:r>
              <a:rPr lang="en-US" altLang="en-US" i="1" dirty="0" smtClean="0"/>
              <a:t>italic</a:t>
            </a:r>
            <a:r>
              <a:rPr lang="en-US" altLang="en-US" dirty="0" smtClean="0"/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199531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Lesson 2 Objectives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557749" y="1874704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Define elements and markup tags</a:t>
            </a:r>
          </a:p>
          <a:p>
            <a:pPr eaLnBrk="1" hangingPunct="1"/>
            <a:r>
              <a:rPr lang="en-US" altLang="en-US" dirty="0" smtClean="0"/>
              <a:t>Identify HTML5 document structure tags</a:t>
            </a:r>
          </a:p>
          <a:p>
            <a:pPr eaLnBrk="1" hangingPunct="1"/>
            <a:r>
              <a:rPr lang="en-US" altLang="en-US" dirty="0" smtClean="0"/>
              <a:t>Define Web site file structures</a:t>
            </a:r>
          </a:p>
          <a:p>
            <a:pPr eaLnBrk="1" hangingPunct="1"/>
            <a:r>
              <a:rPr lang="en-US" altLang="en-US" dirty="0" smtClean="0"/>
              <a:t>Prepare your development environment</a:t>
            </a:r>
          </a:p>
          <a:p>
            <a:pPr eaLnBrk="1" hangingPunct="1"/>
            <a:r>
              <a:rPr lang="en-US" altLang="en-US" dirty="0" smtClean="0"/>
              <a:t>Use paragraph formatting and block-level elements</a:t>
            </a:r>
          </a:p>
          <a:p>
            <a:pPr eaLnBrk="1" hangingPunct="1"/>
            <a:r>
              <a:rPr lang="en-US" altLang="en-US" dirty="0" smtClean="0"/>
              <a:t>Use text-level elements</a:t>
            </a:r>
          </a:p>
          <a:p>
            <a:pPr eaLnBrk="1" hangingPunct="1"/>
            <a:r>
              <a:rPr lang="en-US" altLang="en-US" dirty="0" smtClean="0"/>
              <a:t>Use ordered and unordered lists</a:t>
            </a:r>
          </a:p>
          <a:p>
            <a:pPr eaLnBrk="1" hangingPunct="1"/>
            <a:r>
              <a:rPr lang="en-US" altLang="en-US" dirty="0" smtClean="0"/>
              <a:t>Use comments and good coding practices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64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304800"/>
            <a:ext cx="7315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Phrase Elements and</a:t>
            </a:r>
            <a:br>
              <a:rPr lang="en-US" altLang="en-US" smtClean="0"/>
            </a:br>
            <a:r>
              <a:rPr lang="en-US" altLang="en-US" smtClean="0"/>
              <a:t>Font Style Elements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2514600" y="1929787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z="2200" dirty="0"/>
              <a:t>The &lt;b&gt; element is a font style element, &lt;strong&gt; is a phrase element; both create boldface text</a:t>
            </a:r>
          </a:p>
          <a:p>
            <a:pPr eaLnBrk="1" hangingPunct="1"/>
            <a:r>
              <a:rPr lang="en-US" altLang="en-US" sz="2200" dirty="0"/>
              <a:t>The same is true of &lt;</a:t>
            </a:r>
            <a:r>
              <a:rPr lang="en-US" altLang="en-US" sz="2200" dirty="0" err="1"/>
              <a:t>i</a:t>
            </a:r>
            <a:r>
              <a:rPr lang="en-US" altLang="en-US" sz="2200" dirty="0"/>
              <a:t>&gt; and &lt;</a:t>
            </a:r>
            <a:r>
              <a:rPr lang="en-US" altLang="en-US" sz="2200" dirty="0" err="1"/>
              <a:t>em</a:t>
            </a:r>
            <a:r>
              <a:rPr lang="en-US" altLang="en-US" sz="2200" dirty="0"/>
              <a:t>&gt;, respectively, which both create italic or emphasized text</a:t>
            </a:r>
          </a:p>
          <a:p>
            <a:pPr eaLnBrk="1" hangingPunct="1"/>
            <a:r>
              <a:rPr lang="en-US" altLang="en-US" sz="2200" dirty="0"/>
              <a:t>The difference is that &lt;b&gt; specifically means apply the bold font style, whereas &lt;strong&gt; indicates that the text is to be given a strong appearance</a:t>
            </a:r>
          </a:p>
          <a:p>
            <a:pPr eaLnBrk="1" hangingPunct="1"/>
            <a:r>
              <a:rPr lang="en-US" altLang="en-US" sz="2200" dirty="0"/>
              <a:t>In short, &lt;b&gt; represents a font appearance instruction, whereas &lt;strong&gt; represents the weighting of the phrase relative to surrounding text</a:t>
            </a:r>
          </a:p>
          <a:p>
            <a:pPr eaLnBrk="1" hangingPunct="1"/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476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7315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The &lt;code&gt;, </a:t>
            </a:r>
            <a:br>
              <a:rPr lang="en-US" altLang="en-US" smtClean="0"/>
            </a:br>
            <a:r>
              <a:rPr lang="en-US" altLang="en-US" smtClean="0"/>
              <a:t>&lt;kbd&gt; and &lt;samp&gt; Tags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2503583" y="1951822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All make text appear in a fixed-width font in an HTML-compliant browser window</a:t>
            </a:r>
          </a:p>
          <a:p>
            <a:pPr eaLnBrk="1" hangingPunct="1"/>
            <a:r>
              <a:rPr lang="en-US" altLang="en-US" dirty="0" smtClean="0"/>
              <a:t>Text-level phrase elements, their usage and their appearances:</a:t>
            </a:r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495676"/>
            <a:ext cx="65659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5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Lists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Ordered</a:t>
            </a:r>
          </a:p>
          <a:p>
            <a:pPr lvl="1" eaLnBrk="1" hangingPunct="1"/>
            <a:r>
              <a:rPr lang="en-US" altLang="en-US" smtClean="0"/>
              <a:t>A numbered list</a:t>
            </a:r>
          </a:p>
          <a:p>
            <a:pPr lvl="1" eaLnBrk="1" hangingPunct="1"/>
            <a:r>
              <a:rPr lang="en-US" altLang="en-US" smtClean="0"/>
              <a:t>Uses the &lt;ol&gt; element and requires a closing tag &lt;/ol&gt;</a:t>
            </a:r>
          </a:p>
          <a:p>
            <a:pPr eaLnBrk="1" hangingPunct="1"/>
            <a:r>
              <a:rPr lang="en-US" altLang="en-US" smtClean="0"/>
              <a:t>Unordered</a:t>
            </a:r>
          </a:p>
          <a:p>
            <a:pPr lvl="1" eaLnBrk="1" hangingPunct="1"/>
            <a:r>
              <a:rPr lang="en-US" altLang="en-US" smtClean="0"/>
              <a:t>A bulleted list</a:t>
            </a:r>
          </a:p>
          <a:p>
            <a:pPr lvl="1" eaLnBrk="1" hangingPunct="1"/>
            <a:r>
              <a:rPr lang="en-US" altLang="en-US" smtClean="0"/>
              <a:t>Uses the &lt;ul&gt; element and requires a closing tag &lt;/ul&gt;</a:t>
            </a:r>
          </a:p>
        </p:txBody>
      </p:sp>
    </p:spTree>
    <p:extLst>
      <p:ext uri="{BB962C8B-B14F-4D97-AF65-F5344CB8AC3E}">
        <p14:creationId xmlns:p14="http://schemas.microsoft.com/office/powerpoint/2010/main" val="263893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Lists </a:t>
            </a:r>
            <a:r>
              <a:rPr lang="en-US" altLang="en-US" sz="1800"/>
              <a:t>(cont'd)</a:t>
            </a:r>
          </a:p>
        </p:txBody>
      </p:sp>
      <p:pic>
        <p:nvPicPr>
          <p:cNvPr id="6758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390" y="1917853"/>
            <a:ext cx="705802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101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>
          <a:xfrm>
            <a:off x="2133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Good Coding Practice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2133600" y="1918771"/>
            <a:ext cx="8001000" cy="4495800"/>
          </a:xfrm>
        </p:spPr>
        <p:txBody>
          <a:bodyPr/>
          <a:lstStyle/>
          <a:p>
            <a:r>
              <a:rPr lang="en-US" altLang="en-US" dirty="0" smtClean="0"/>
              <a:t>Write code for forward-compatibility:</a:t>
            </a:r>
          </a:p>
          <a:p>
            <a:pPr lvl="1"/>
            <a:r>
              <a:rPr lang="en-US" altLang="en-US" dirty="0" smtClean="0"/>
              <a:t>Close all tags</a:t>
            </a:r>
          </a:p>
          <a:p>
            <a:pPr lvl="1"/>
            <a:r>
              <a:rPr lang="en-US" altLang="en-US" dirty="0" smtClean="0"/>
              <a:t>Use lowercase letters within tags</a:t>
            </a:r>
          </a:p>
          <a:p>
            <a:pPr lvl="1"/>
            <a:r>
              <a:rPr lang="en-US" altLang="en-US" dirty="0" smtClean="0"/>
              <a:t>Surround attribute values with quotation marks</a:t>
            </a:r>
          </a:p>
          <a:p>
            <a:r>
              <a:rPr lang="en-US" altLang="en-US" dirty="0" smtClean="0"/>
              <a:t>Create universal markup that applies W3C standards consistently and thus renders consistently across most or all browsers</a:t>
            </a:r>
          </a:p>
        </p:txBody>
      </p:sp>
    </p:spTree>
    <p:extLst>
      <p:ext uri="{BB962C8B-B14F-4D97-AF65-F5344CB8AC3E}">
        <p14:creationId xmlns:p14="http://schemas.microsoft.com/office/powerpoint/2010/main" val="72301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3048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Good Coding Practice </a:t>
            </a:r>
            <a:r>
              <a:rPr lang="en-US" altLang="en-US" sz="1800"/>
              <a:t>(cont’d)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2247900" y="1929788"/>
            <a:ext cx="78486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Create code that can be easily read by others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cs typeface="Times New Roman" panose="02020603050405020304" pitchFamily="18" charset="0"/>
              </a:rPr>
              <a:t>Exceptions:</a:t>
            </a:r>
            <a:r>
              <a:rPr lang="en-US" altLang="en-US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Some code might encounter problems if it includes random spaces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Always test your code in multiple browsers and validate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Adding hidden comments: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300" dirty="0"/>
              <a:t>          &lt;!-- Text inside these brackets will not appear --&gt;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Use comments to annotate code or document changes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828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133600" y="2492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Lesson 2 Summary</a:t>
            </a:r>
          </a:p>
        </p:txBody>
      </p:sp>
      <p:sp>
        <p:nvSpPr>
          <p:cNvPr id="70659" name="Rectangle 1027"/>
          <p:cNvSpPr>
            <a:spLocks noGrp="1" noChangeArrowheads="1"/>
          </p:cNvSpPr>
          <p:nvPr>
            <p:ph idx="1"/>
          </p:nvPr>
        </p:nvSpPr>
        <p:spPr>
          <a:xfrm>
            <a:off x="1104900" y="1977936"/>
            <a:ext cx="10058400" cy="402336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dirty="0" smtClean="0"/>
              <a:t>Define elements and markup tags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dirty="0" smtClean="0"/>
              <a:t>Identify HTML5 document structure tags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dirty="0" smtClean="0"/>
              <a:t>Define Web site file structures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dirty="0" smtClean="0"/>
              <a:t>Prepare your development environment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dirty="0" smtClean="0"/>
              <a:t>Use paragraph formatting and block-level elements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dirty="0" smtClean="0"/>
              <a:t>Use text-level elements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dirty="0" smtClean="0"/>
              <a:t>Use ordered and unordered lists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dirty="0" smtClean="0"/>
              <a:t>Use comments and good coding practices</a:t>
            </a:r>
          </a:p>
        </p:txBody>
      </p:sp>
    </p:spTree>
    <p:extLst>
      <p:ext uri="{BB962C8B-B14F-4D97-AF65-F5344CB8AC3E}">
        <p14:creationId xmlns:p14="http://schemas.microsoft.com/office/powerpoint/2010/main" val="350714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426426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Elements and Markup Tags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568766" y="1951822"/>
            <a:ext cx="7315200" cy="33693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Markup tags are element names enclosed in angle brackets, or </a:t>
            </a:r>
            <a:r>
              <a:rPr lang="en-US" altLang="en-US" dirty="0" smtClean="0"/>
              <a:t>wickets 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Tags embed the element information in the document so that a user agent (e.g., browser) will render text as instructed by the associated element</a:t>
            </a:r>
          </a:p>
          <a:p>
            <a:pPr lvl="1" eaLnBrk="1" hangingPunct="1"/>
            <a:r>
              <a:rPr lang="en-US" altLang="en-US" dirty="0" smtClean="0"/>
              <a:t>The combination of elements, markup tags and standard text is loosely referred to as either "code" or "markup"</a:t>
            </a:r>
          </a:p>
        </p:txBody>
      </p:sp>
    </p:spTree>
    <p:extLst>
      <p:ext uri="{BB962C8B-B14F-4D97-AF65-F5344CB8AC3E}">
        <p14:creationId xmlns:p14="http://schemas.microsoft.com/office/powerpoint/2010/main" val="114090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Container Tags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943100"/>
            <a:ext cx="79248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Container tags </a:t>
            </a:r>
            <a:r>
              <a:rPr lang="en-US" altLang="en-US" dirty="0" smtClean="0">
                <a:solidFill>
                  <a:srgbClr val="FFFF00"/>
                </a:solidFill>
              </a:rPr>
              <a:t>contain page text between </a:t>
            </a:r>
            <a:r>
              <a:rPr lang="en-US" altLang="en-US" dirty="0" smtClean="0"/>
              <a:t>an opening and a closing tag, as shown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Container tags are also known as </a:t>
            </a:r>
            <a:r>
              <a:rPr lang="en-US" altLang="en-US" b="1" dirty="0" smtClean="0">
                <a:solidFill>
                  <a:srgbClr val="FFFF00"/>
                </a:solidFill>
              </a:rPr>
              <a:t>non-empty tags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HTML encourages the use of container or non-empty tags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3810000" y="3657600"/>
          <a:ext cx="4724400" cy="224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4" imgW="4148328" imgH="1970532" progId="Word.Picture.8">
                  <p:embed/>
                </p:oleObj>
              </mc:Choice>
              <mc:Fallback>
                <p:oleObj r:id="rId4" imgW="4148328" imgH="197053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657600"/>
                        <a:ext cx="4724400" cy="224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057400" y="4953000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rgbClr val="009999"/>
              </a:buClr>
              <a:buFontTx/>
              <a:buChar char="•"/>
            </a:pPr>
            <a:endParaRPr lang="en-US" altLang="en-US" b="1">
              <a:latin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924540" y="3745735"/>
            <a:ext cx="1410159" cy="5595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960126" y="2280492"/>
            <a:ext cx="473725" cy="14652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196988" y="3027803"/>
            <a:ext cx="1336713" cy="82442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37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Empty Tags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553378" y="1918771"/>
            <a:ext cx="8581222" cy="236679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1800" b="1" dirty="0" smtClean="0"/>
              <a:t>An empty tag does not use a closing </a:t>
            </a:r>
            <a:r>
              <a:rPr lang="en-US" altLang="en-US" sz="1800" b="1" dirty="0" smtClean="0"/>
              <a:t>tag &lt;</a:t>
            </a:r>
            <a:r>
              <a:rPr lang="en-US" altLang="en-US" sz="1800" b="1" dirty="0" err="1" smtClean="0"/>
              <a:t>br</a:t>
            </a:r>
            <a:r>
              <a:rPr lang="en-US" altLang="en-US" sz="1800" b="1" dirty="0" smtClean="0"/>
              <a:t>&gt; &lt;link&gt; &lt;</a:t>
            </a:r>
            <a:r>
              <a:rPr lang="en-US" altLang="en-US" sz="1800" b="1" dirty="0" err="1" smtClean="0"/>
              <a:t>img</a:t>
            </a:r>
            <a:r>
              <a:rPr lang="en-US" altLang="en-US" sz="1800" b="1" dirty="0" smtClean="0"/>
              <a:t>&gt; &lt;meta&gt;</a:t>
            </a:r>
            <a:endParaRPr lang="en-US" altLang="en-US" sz="1800" b="1" dirty="0" smtClean="0"/>
          </a:p>
          <a:p>
            <a:pPr eaLnBrk="1" hangingPunct="1"/>
            <a:r>
              <a:rPr lang="en-US" altLang="en-US" sz="1800" b="1" dirty="0" smtClean="0"/>
              <a:t>An empty tag </a:t>
            </a:r>
            <a:r>
              <a:rPr lang="en-US" altLang="en-US" sz="1800" b="1" dirty="0" smtClean="0">
                <a:solidFill>
                  <a:srgbClr val="FF0000"/>
                </a:solidFill>
              </a:rPr>
              <a:t>does not </a:t>
            </a:r>
            <a:r>
              <a:rPr lang="en-US" altLang="en-US" sz="1800" b="1" dirty="0" smtClean="0"/>
              <a:t>directly format a specified block of text, and therefore </a:t>
            </a:r>
            <a:r>
              <a:rPr lang="en-US" altLang="en-US" sz="1800" b="1" dirty="0" smtClean="0">
                <a:solidFill>
                  <a:srgbClr val="FF0000"/>
                </a:solidFill>
              </a:rPr>
              <a:t>one tag can execute the instruction</a:t>
            </a:r>
          </a:p>
          <a:p>
            <a:pPr eaLnBrk="1" hangingPunct="1"/>
            <a:r>
              <a:rPr lang="en-US" altLang="en-US" sz="1800" b="1" dirty="0" smtClean="0"/>
              <a:t>An empty tag can be written with a slash after the element to become a stand-alone non-empty tag </a:t>
            </a:r>
            <a:r>
              <a:rPr lang="en-US" altLang="en-US" sz="1800" b="1" dirty="0" smtClean="0"/>
              <a:t>  &lt;</a:t>
            </a:r>
            <a:r>
              <a:rPr lang="en-US" altLang="en-US" sz="1800" b="1" dirty="0" err="1" smtClean="0"/>
              <a:t>br</a:t>
            </a:r>
            <a:r>
              <a:rPr lang="en-US" altLang="en-US" sz="1800" b="1" dirty="0" smtClean="0"/>
              <a:t>&gt; &lt;/</a:t>
            </a:r>
            <a:r>
              <a:rPr lang="en-US" altLang="en-US" sz="1800" b="1" dirty="0" err="1" smtClean="0"/>
              <a:t>br</a:t>
            </a:r>
            <a:r>
              <a:rPr lang="en-US" altLang="en-US" sz="1800" b="1" dirty="0" smtClean="0"/>
              <a:t>&gt;</a:t>
            </a:r>
            <a:r>
              <a:rPr lang="en-US" altLang="en-US" sz="1800" b="1" dirty="0" smtClean="0"/>
              <a:t/>
            </a:r>
            <a:br>
              <a:rPr lang="en-US" altLang="en-US" sz="1800" b="1" dirty="0" smtClean="0"/>
            </a:br>
            <a:r>
              <a:rPr lang="en-US" altLang="en-US" sz="1800" b="1" dirty="0" smtClean="0"/>
              <a:t>(e.g., &lt;</a:t>
            </a:r>
            <a:r>
              <a:rPr lang="en-US" altLang="en-US" sz="1800" b="1" dirty="0" err="1" smtClean="0"/>
              <a:t>br</a:t>
            </a:r>
            <a:r>
              <a:rPr lang="en-US" altLang="en-US" sz="1800" b="1" dirty="0" smtClean="0"/>
              <a:t>/&gt;)</a:t>
            </a:r>
          </a:p>
        </p:txBody>
      </p:sp>
      <p:sp>
        <p:nvSpPr>
          <p:cNvPr id="49156" name="Rectangle 5"/>
          <p:cNvSpPr>
            <a:spLocks noChangeArrowheads="1"/>
          </p:cNvSpPr>
          <p:nvPr/>
        </p:nvSpPr>
        <p:spPr bwMode="auto">
          <a:xfrm>
            <a:off x="2133600" y="4876800"/>
            <a:ext cx="7924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rgbClr val="009999"/>
              </a:buClr>
              <a:buFontTx/>
              <a:buChar char="•"/>
            </a:pPr>
            <a:endParaRPr lang="en-US" altLang="en-US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54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60711" y="194632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Constitutes a Tag?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806766" y="1184846"/>
            <a:ext cx="8438921" cy="464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An element – provides the main instruction of the </a:t>
            </a:r>
            <a:r>
              <a:rPr lang="en-US" altLang="en-US" dirty="0" smtClean="0"/>
              <a:t>tag </a:t>
            </a:r>
            <a:r>
              <a:rPr lang="en-US" altLang="en-US" dirty="0" smtClean="0">
                <a:solidFill>
                  <a:srgbClr val="FF0000"/>
                </a:solidFill>
              </a:rPr>
              <a:t>(required… example: &lt;html&gt; &lt;body&gt; &lt;title&gt; &lt;table&gt;)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dirty="0" smtClean="0"/>
              <a:t>An attribute – specifies a quality or describes a certain aspect of the </a:t>
            </a:r>
            <a:r>
              <a:rPr lang="en-US" altLang="en-US" dirty="0" smtClean="0"/>
              <a:t>element (only required if element requires an attribute)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A value – gives value to the element and its </a:t>
            </a:r>
            <a:r>
              <a:rPr lang="en-US" altLang="en-US" dirty="0" smtClean="0"/>
              <a:t>attribute (instructs hyperlink to go to this site—optional unless required by attribute)</a:t>
            </a:r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065226" y="5739787"/>
            <a:ext cx="3877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</a:t>
            </a:r>
            <a:r>
              <a:rPr lang="en-US" dirty="0" smtClean="0">
                <a:hlinkClick r:id="rId3"/>
              </a:rPr>
              <a:t>http://www.certified.com</a:t>
            </a:r>
            <a:r>
              <a:rPr lang="en-US" dirty="0" smtClean="0"/>
              <a:t>&lt;/a&gt;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 rot="20970559">
            <a:off x="3172969" y="5110956"/>
            <a:ext cx="1458062" cy="594318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034708" y="5027000"/>
            <a:ext cx="1553379" cy="485991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Attribute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 rot="530271">
            <a:off x="7090609" y="5075282"/>
            <a:ext cx="1176877" cy="578229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Value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065226" y="5671465"/>
            <a:ext cx="192796" cy="1786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698583" y="5472578"/>
            <a:ext cx="439457" cy="3158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690283" y="5459281"/>
            <a:ext cx="439457" cy="3158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6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Document Structure Tags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158607" y="1566232"/>
            <a:ext cx="10179585" cy="46482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dirty="0" smtClean="0"/>
              <a:t>HTML5 documents usually contain most of the following document structure components:</a:t>
            </a:r>
          </a:p>
          <a:p>
            <a:pPr lvl="1" eaLnBrk="1" hangingPunct="1"/>
            <a:r>
              <a:rPr lang="en-US" altLang="en-US" dirty="0" smtClean="0"/>
              <a:t>A &lt;!DOCTYPE&gt; declaration 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rgbClr val="FFFF00"/>
                </a:solidFill>
              </a:rPr>
              <a:t>(informs browser version of HTML—not case sensitive but most write in ALL CAPS)</a:t>
            </a:r>
            <a:endParaRPr lang="en-US" altLang="en-US" b="1" dirty="0" smtClean="0">
              <a:solidFill>
                <a:srgbClr val="FFFF00"/>
              </a:solidFill>
            </a:endParaRPr>
          </a:p>
          <a:p>
            <a:pPr lvl="1" eaLnBrk="1" hangingPunct="1"/>
            <a:r>
              <a:rPr lang="en-US" altLang="en-US" dirty="0" smtClean="0"/>
              <a:t>The &lt;html&gt; &lt;/html&gt; tag 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rgbClr val="FFFF00"/>
                </a:solidFill>
              </a:rPr>
              <a:t>(container for entire HTML document—nests all the code except &lt;!DOCTYPE&gt;)</a:t>
            </a:r>
            <a:endParaRPr lang="en-US" altLang="en-US" b="1" dirty="0" smtClean="0">
              <a:solidFill>
                <a:srgbClr val="FFFF00"/>
              </a:solidFill>
            </a:endParaRPr>
          </a:p>
          <a:p>
            <a:pPr lvl="1" eaLnBrk="1" hangingPunct="1"/>
            <a:r>
              <a:rPr lang="en-US" altLang="en-US" dirty="0" smtClean="0"/>
              <a:t>The &lt;head&gt; &lt;/head&gt; </a:t>
            </a:r>
            <a:r>
              <a:rPr lang="en-US" altLang="en-US" dirty="0" smtClean="0"/>
              <a:t>tag </a:t>
            </a:r>
            <a:r>
              <a:rPr lang="en-US" altLang="en-US" b="1" dirty="0" smtClean="0">
                <a:solidFill>
                  <a:srgbClr val="FFFF00"/>
                </a:solidFill>
              </a:rPr>
              <a:t>(allows to insert &lt;meta&gt; tags, link to stylesheets, and &lt;title&gt; tag)</a:t>
            </a:r>
            <a:endParaRPr lang="en-US" altLang="en-US" b="1" dirty="0" smtClean="0">
              <a:solidFill>
                <a:srgbClr val="FFFF00"/>
              </a:solidFill>
            </a:endParaRPr>
          </a:p>
          <a:p>
            <a:pPr lvl="1" eaLnBrk="1" hangingPunct="1"/>
            <a:r>
              <a:rPr lang="en-US" altLang="en-US" dirty="0" smtClean="0"/>
              <a:t>Any &lt;meta/&gt; </a:t>
            </a:r>
            <a:r>
              <a:rPr lang="en-US" altLang="en-US" dirty="0" smtClean="0"/>
              <a:t>tags </a:t>
            </a:r>
            <a:r>
              <a:rPr lang="en-US" altLang="en-US" b="1" dirty="0" smtClean="0">
                <a:solidFill>
                  <a:srgbClr val="FFFF00"/>
                </a:solidFill>
              </a:rPr>
              <a:t>(specifies search engine keywords, revision dates, HTML5 character set used…usually HTF-8)</a:t>
            </a:r>
            <a:endParaRPr lang="en-US" altLang="en-US" b="1" dirty="0" smtClean="0">
              <a:solidFill>
                <a:srgbClr val="FFFF00"/>
              </a:solidFill>
            </a:endParaRPr>
          </a:p>
          <a:p>
            <a:pPr lvl="1" eaLnBrk="1" hangingPunct="1"/>
            <a:r>
              <a:rPr lang="en-US" altLang="en-US" dirty="0" smtClean="0"/>
              <a:t>A &lt;link/&gt; tag reference to a style sheet (</a:t>
            </a:r>
            <a:r>
              <a:rPr lang="en-US" altLang="en-US" dirty="0" smtClean="0"/>
              <a:t>recommended for HTML5, usually .</a:t>
            </a:r>
            <a:r>
              <a:rPr lang="en-US" altLang="en-US" dirty="0" err="1" smtClean="0"/>
              <a:t>css</a:t>
            </a:r>
            <a:r>
              <a:rPr lang="en-US" altLang="en-US" dirty="0" smtClean="0"/>
              <a:t> file, placed within the &lt;head&gt;)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The &lt;title&gt; &lt;/title&gt; </a:t>
            </a:r>
            <a:r>
              <a:rPr lang="en-US" altLang="en-US" dirty="0" smtClean="0"/>
              <a:t>tag </a:t>
            </a:r>
            <a:r>
              <a:rPr lang="en-US" altLang="en-US" b="1" dirty="0" smtClean="0">
                <a:solidFill>
                  <a:srgbClr val="FFFF00"/>
                </a:solidFill>
              </a:rPr>
              <a:t>(identifies document title—displayed in title bar of browser)</a:t>
            </a:r>
            <a:endParaRPr lang="en-US" altLang="en-US" b="1" dirty="0" smtClean="0">
              <a:solidFill>
                <a:srgbClr val="FFFF00"/>
              </a:solidFill>
            </a:endParaRPr>
          </a:p>
          <a:p>
            <a:pPr lvl="1" eaLnBrk="1" hangingPunct="1"/>
            <a:r>
              <a:rPr lang="en-US" altLang="en-US" dirty="0" smtClean="0"/>
              <a:t>The &lt;body&gt; &lt;/body&gt; </a:t>
            </a:r>
            <a:r>
              <a:rPr lang="en-US" altLang="en-US" dirty="0" smtClean="0"/>
              <a:t>tag </a:t>
            </a:r>
            <a:r>
              <a:rPr lang="en-US" altLang="en-US" b="1" dirty="0" smtClean="0">
                <a:solidFill>
                  <a:srgbClr val="FFFF00"/>
                </a:solidFill>
              </a:rPr>
              <a:t>(includes all content of web page…video, audio, text, sidebar, </a:t>
            </a:r>
            <a:r>
              <a:rPr lang="en-US" altLang="en-US" b="1" dirty="0" err="1" smtClean="0">
                <a:solidFill>
                  <a:srgbClr val="FFFF00"/>
                </a:solidFill>
              </a:rPr>
              <a:t>etc</a:t>
            </a:r>
            <a:r>
              <a:rPr lang="en-US" altLang="en-US" b="1" dirty="0" smtClean="0">
                <a:solidFill>
                  <a:srgbClr val="FFFF00"/>
                </a:solidFill>
              </a:rPr>
              <a:t>)</a:t>
            </a:r>
            <a:endParaRPr lang="en-US" altLang="en-US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68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25438"/>
            <a:ext cx="8001000" cy="119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Are HTML Tags </a:t>
            </a:r>
            <a:br>
              <a:rPr lang="en-US" altLang="en-US" smtClean="0"/>
            </a:br>
            <a:r>
              <a:rPr lang="en-US" altLang="en-US" smtClean="0"/>
              <a:t>Case-Sensitive?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557749" y="1962839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</a:rPr>
              <a:t>HTML tags are not case-sensitive</a:t>
            </a:r>
            <a:r>
              <a:rPr lang="en-US" altLang="en-US" dirty="0" smtClean="0"/>
              <a:t>, but older XHTML tags are case-sensitive</a:t>
            </a:r>
          </a:p>
          <a:p>
            <a:pPr eaLnBrk="1" hangingPunct="1"/>
            <a:r>
              <a:rPr lang="en-US" altLang="en-US" dirty="0" smtClean="0"/>
              <a:t>It is recommended that you write code in lowercase letters to ensure consistency, compatibility and conformance</a:t>
            </a:r>
          </a:p>
        </p:txBody>
      </p:sp>
    </p:spTree>
    <p:extLst>
      <p:ext uri="{BB962C8B-B14F-4D97-AF65-F5344CB8AC3E}">
        <p14:creationId xmlns:p14="http://schemas.microsoft.com/office/powerpoint/2010/main" val="33741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7315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Document Type Declaration (&lt;!DOCTYPE&gt;)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895121" y="1687417"/>
            <a:ext cx="7315200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Describes the </a:t>
            </a:r>
            <a:r>
              <a:rPr lang="en-US" dirty="0"/>
              <a:t>markup language and </a:t>
            </a:r>
            <a:r>
              <a:rPr lang="en-US" dirty="0" smtClean="0"/>
              <a:t>version of your code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Placed at the top of the document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If you do not specify </a:t>
            </a:r>
            <a:r>
              <a:rPr lang="en-US" dirty="0"/>
              <a:t>a &lt;!DOCTYPE&gt; declaration</a:t>
            </a:r>
            <a:r>
              <a:rPr lang="en-US" dirty="0" smtClean="0"/>
              <a:t>, then two problems may arise: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You will not be able to control how your code renders in the future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You will not be able to use a markup validator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Each version and flavor of HTML/XHTML has its own &lt;!DOCTYPE&gt; declaration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&lt;!DOCTYPE html</a:t>
            </a:r>
            <a:r>
              <a:rPr lang="en-US" dirty="0" smtClean="0"/>
              <a:t>&gt; </a:t>
            </a:r>
            <a:r>
              <a:rPr lang="en-US" dirty="0"/>
              <a:t>is used for HTML5 </a:t>
            </a:r>
            <a:r>
              <a:rPr lang="en-US" dirty="0" smtClean="0"/>
              <a:t>files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2" name="Double Wave 1"/>
          <p:cNvSpPr/>
          <p:nvPr/>
        </p:nvSpPr>
        <p:spPr>
          <a:xfrm>
            <a:off x="6775374" y="5155893"/>
            <a:ext cx="3966071" cy="1036963"/>
          </a:xfrm>
          <a:prstGeom prst="double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See lesson 2: HTML5 Coding…page 2-7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AND 2-8 for more information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03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ircui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1325</Words>
  <Application>Microsoft Office PowerPoint</Application>
  <PresentationFormat>Widescreen</PresentationFormat>
  <Paragraphs>168</Paragraphs>
  <Slides>26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Calibri</vt:lpstr>
      <vt:lpstr>Calibri Light</vt:lpstr>
      <vt:lpstr>Candara</vt:lpstr>
      <vt:lpstr>Century Gothic</vt:lpstr>
      <vt:lpstr>Times New Roman</vt:lpstr>
      <vt:lpstr>Trebuchet MS</vt:lpstr>
      <vt:lpstr>Wingdings</vt:lpstr>
      <vt:lpstr>Office Theme</vt:lpstr>
      <vt:lpstr>Circuit</vt:lpstr>
      <vt:lpstr>Microsoft Word Picture</vt:lpstr>
      <vt:lpstr>Lesson 2: HTML5 Coding</vt:lpstr>
      <vt:lpstr>Lesson 2 Objectives</vt:lpstr>
      <vt:lpstr>Elements and Markup Tags</vt:lpstr>
      <vt:lpstr>Container Tags</vt:lpstr>
      <vt:lpstr>Empty Tags</vt:lpstr>
      <vt:lpstr>What Constitutes a Tag?</vt:lpstr>
      <vt:lpstr>Document Structure Tags</vt:lpstr>
      <vt:lpstr>Are HTML Tags  Case-Sensitive?</vt:lpstr>
      <vt:lpstr>Document Type Declaration (&lt;!DOCTYPE&gt;)</vt:lpstr>
      <vt:lpstr>The &lt;html&gt; and &lt;head&gt; Tags</vt:lpstr>
      <vt:lpstr>The &lt;body&gt; tag</vt:lpstr>
      <vt:lpstr>Web Site File Structure</vt:lpstr>
      <vt:lpstr>Preparing Your  Development Environment</vt:lpstr>
      <vt:lpstr>Paragraph Formatting  and Block-Level Elements</vt:lpstr>
      <vt:lpstr>Heading Levels</vt:lpstr>
      <vt:lpstr>Tag Nesting in Markup</vt:lpstr>
      <vt:lpstr>Primitive Formatting with  the &lt;pre&gt; Tag</vt:lpstr>
      <vt:lpstr>Indenting and Centering Text</vt:lpstr>
      <vt:lpstr>Text-Level Elements</vt:lpstr>
      <vt:lpstr>Phrase Elements and Font Style Elements </vt:lpstr>
      <vt:lpstr>The &lt;code&gt;,  &lt;kbd&gt; and &lt;samp&gt; Tags </vt:lpstr>
      <vt:lpstr>Lists</vt:lpstr>
      <vt:lpstr>Lists (cont'd)</vt:lpstr>
      <vt:lpstr>Good Coding Practice</vt:lpstr>
      <vt:lpstr>Good Coding Practice (cont’d)</vt:lpstr>
      <vt:lpstr>Lesson 2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2: HTML5 Coding</dc:title>
  <dc:creator>Hendrix, Cynthia</dc:creator>
  <cp:lastModifiedBy>Cynthia</cp:lastModifiedBy>
  <cp:revision>8</cp:revision>
  <dcterms:created xsi:type="dcterms:W3CDTF">2017-02-24T18:05:25Z</dcterms:created>
  <dcterms:modified xsi:type="dcterms:W3CDTF">2017-03-02T17:44:54Z</dcterms:modified>
</cp:coreProperties>
</file>