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40"/>
  </p:notesMasterIdLst>
  <p:handoutMasterIdLst>
    <p:handoutMasterId r:id="rId41"/>
  </p:handoutMasterIdLst>
  <p:sldIdLst>
    <p:sldId id="295" r:id="rId3"/>
    <p:sldId id="296" r:id="rId4"/>
    <p:sldId id="583" r:id="rId5"/>
    <p:sldId id="584" r:id="rId6"/>
    <p:sldId id="585" r:id="rId7"/>
    <p:sldId id="586" r:id="rId8"/>
    <p:sldId id="587" r:id="rId9"/>
    <p:sldId id="297" r:id="rId10"/>
    <p:sldId id="298" r:id="rId11"/>
    <p:sldId id="299" r:id="rId12"/>
    <p:sldId id="588" r:id="rId13"/>
    <p:sldId id="300" r:id="rId14"/>
    <p:sldId id="589" r:id="rId15"/>
    <p:sldId id="301" r:id="rId16"/>
    <p:sldId id="590" r:id="rId17"/>
    <p:sldId id="591" r:id="rId18"/>
    <p:sldId id="592" r:id="rId19"/>
    <p:sldId id="593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1" r:id="rId29"/>
    <p:sldId id="312" r:id="rId30"/>
    <p:sldId id="313" r:id="rId31"/>
    <p:sldId id="314" r:id="rId32"/>
    <p:sldId id="594" r:id="rId33"/>
    <p:sldId id="596" r:id="rId34"/>
    <p:sldId id="597" r:id="rId35"/>
    <p:sldId id="598" r:id="rId36"/>
    <p:sldId id="599" r:id="rId37"/>
    <p:sldId id="600" r:id="rId38"/>
    <p:sldId id="519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619" autoAdjust="0"/>
    <p:restoredTop sz="90929"/>
  </p:normalViewPr>
  <p:slideViewPr>
    <p:cSldViewPr>
      <p:cViewPr varScale="1">
        <p:scale>
          <a:sx n="88" d="100"/>
          <a:sy n="88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164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1A02D7-0924-4100-A509-70813BC89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413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93E54C-DD80-4581-96E8-261D32825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554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44B261-1B8F-4DF5-8972-583EC56E027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7506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ADA216-D038-42E2-970A-512F01E64B0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7219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738EE5-347D-4EDA-BFCE-3269D59E99E1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207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F2E54F-1905-49BA-B114-A86B3F36B1ED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4024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05E6C3-B429-4EA1-A88C-E37B44B136A5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0772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91A731-C364-4923-9B11-737A19C38200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6062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6C19D8-B810-4D36-8F62-0777523A4927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030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082A4C-51C2-4BBA-A7A6-950A10A282C8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9435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C67D74-B8F3-404D-87AE-3C0E1626DB25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5497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66552D-2CC0-497B-8708-15D8AD7D38EA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1729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A8B981-BFD9-4D9B-8379-CF6B6CCDE516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91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85C829-D2CC-4752-AF0C-0DE08BD95C3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0058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FB0BA4-D9E3-4838-94F8-E290EC86EDE5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097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E2ABF6-552A-4FE5-9C93-8F9CFDA69DB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6709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333439-50C4-40D5-A058-5C2D55C1EB0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0015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DB8119-229D-4496-8347-D42A8F2398CF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2105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C177FC-5EA6-46F4-9777-679B6AB8DB1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363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1243B9-5612-4449-ACDC-33249C8939B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062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B9538C-13CE-4740-B67C-C9241BE2507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6988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4BC23B-A0B4-4D2E-9403-942018A8E26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6794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804A95-588A-49B2-B9BB-153B03899FF6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03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BFBB78-07AA-4A33-9D2B-EF88C470E2A4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6806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A02974-3C9C-4E3E-969B-AA5301196E50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9094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56DCE6-F671-41F6-81A9-32662AC863B7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255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3C1C-E41D-4C76-81A0-7FE2A7F9CEA0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A3D1-0CBB-4CD0-9057-89A2A130F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5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3110-ACF1-4EDE-BEC6-14F012B9D9E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AAE0-1C8E-4F59-A4AE-B296922BA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64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6A9E-1F5C-4464-8E29-FE070C76C13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13D4-6DC5-4970-9CAC-B93569DED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17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31776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9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33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5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59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6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39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4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59BC-7027-4F6B-BA8A-F6629B8DFD49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F09D-D143-44F8-B7BD-84CE91E2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74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680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BB82-B0C9-465D-B951-BB9AEA9FD28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1126-DF08-42C8-9CB8-920F543AE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F871-1AE5-4687-9E8F-2B00B2D61D29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C3E5-5AA8-41E1-98DB-D6CAD510F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45E8-8329-4E9B-ACA0-9A8FDB974135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920-39B0-439D-A388-2CEAB234B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02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0104-08DE-4BC2-8A51-1A8768450663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9D2-9773-4E45-89A1-A3647886D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6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1100-D6E6-4A4A-AC5A-47BD44810155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5F3A8-A97D-4BCA-9FB1-C5354CBE6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07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BED2-888A-44F6-9AED-21AD3FCFAF64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A083-3489-477A-82EB-C9192CFD7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5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6E07-A6FD-425E-B1BD-B9BF69D9290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36DE-70BE-4806-86F6-22D38CE90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43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37D530-7618-403C-9387-871D5F7392E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B6F76C-9A36-4FFE-AD8E-E3173C3B6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429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1: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Markup Language and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Site Development Essentials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</a:t>
            </a:r>
            <a:br>
              <a:rPr lang="en-US" altLang="en-US" smtClean="0"/>
            </a:br>
            <a:r>
              <a:rPr lang="en-US" altLang="en-US" smtClean="0"/>
              <a:t>Markup Languages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Extensible Markup Language (XML)</a:t>
            </a:r>
          </a:p>
          <a:p>
            <a:pPr lvl="1" eaLnBrk="1" hangingPunct="1"/>
            <a:r>
              <a:rPr lang="en-US" altLang="en-US" smtClean="0"/>
              <a:t>A subset of SGML, also a metalanguage</a:t>
            </a:r>
          </a:p>
          <a:p>
            <a:pPr lvl="1" eaLnBrk="1" hangingPunct="1"/>
            <a:r>
              <a:rPr lang="en-US" altLang="en-US" smtClean="0"/>
              <a:t>XML describes data instead of formatting</a:t>
            </a:r>
          </a:p>
          <a:p>
            <a:pPr lvl="1" eaLnBrk="1" hangingPunct="1"/>
            <a:r>
              <a:rPr lang="en-US" altLang="en-US" smtClean="0"/>
              <a:t>HTML or XHTML provides formatting and document structure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Extensible Hypertext Markup Language (XHTML)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Combines HTML with XML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XHTML allows HTML to become XML-compliant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History of </a:t>
            </a:r>
            <a:br>
              <a:rPr lang="en-US" altLang="en-US" smtClean="0"/>
            </a:br>
            <a:r>
              <a:rPr lang="en-US" altLang="en-US" smtClean="0"/>
              <a:t>Markup Languages </a:t>
            </a:r>
            <a:r>
              <a:rPr lang="en-US" altLang="en-US" sz="1800" smtClean="0"/>
              <a:t>(cont'd)</a:t>
            </a: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HTML5</a:t>
            </a:r>
          </a:p>
          <a:p>
            <a:pPr lvl="1"/>
            <a:r>
              <a:rPr lang="en-US" altLang="en-US" smtClean="0"/>
              <a:t>The latest version of HTML under development by the W3C</a:t>
            </a:r>
          </a:p>
          <a:p>
            <a:pPr lvl="1"/>
            <a:r>
              <a:rPr lang="en-US" altLang="en-US" smtClean="0"/>
              <a:t>Provides modern requirements for the Internet with fewer plug-ins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Universal Markup Creation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Follow W3C standards</a:t>
            </a:r>
          </a:p>
          <a:p>
            <a:pPr eaLnBrk="1" hangingPunct="1"/>
            <a:r>
              <a:rPr lang="en-US" altLang="en-US" smtClean="0"/>
              <a:t>Benefits of following standards include:</a:t>
            </a:r>
          </a:p>
          <a:p>
            <a:pPr lvl="1" eaLnBrk="1" hangingPunct="1"/>
            <a:r>
              <a:rPr lang="en-US" altLang="en-US" smtClean="0"/>
              <a:t>Code will render as expected in more browsers </a:t>
            </a:r>
          </a:p>
          <a:p>
            <a:pPr lvl="1" eaLnBrk="1" hangingPunct="1"/>
            <a:r>
              <a:rPr lang="en-US" altLang="en-US" smtClean="0"/>
              <a:t>Pages will be more scalable (as you add more sophisticated content, you will not run into problems)</a:t>
            </a:r>
          </a:p>
          <a:p>
            <a:pPr lvl="1" eaLnBrk="1" hangingPunct="1"/>
            <a:r>
              <a:rPr lang="en-US" altLang="en-US" smtClean="0"/>
              <a:t>Pages are more likely to be available to disabled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The HTML Web Development Trifecta: HTML5, CSS and JavaScript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r>
              <a:rPr lang="en-US" altLang="en-US" smtClean="0"/>
              <a:t>The future of Web design lies within three technologies:</a:t>
            </a:r>
          </a:p>
          <a:p>
            <a:pPr lvl="1"/>
            <a:r>
              <a:rPr lang="en-US" altLang="en-US" smtClean="0"/>
              <a:t>HTML5</a:t>
            </a:r>
          </a:p>
          <a:p>
            <a:pPr lvl="1"/>
            <a:r>
              <a:rPr lang="en-US" altLang="en-US" smtClean="0"/>
              <a:t>Cascading Style Sheets  (CSS)</a:t>
            </a:r>
          </a:p>
          <a:p>
            <a:pPr lvl="1"/>
            <a:r>
              <a:rPr lang="en-US" altLang="en-US" smtClean="0"/>
              <a:t>JavaScript</a:t>
            </a:r>
          </a:p>
          <a:p>
            <a:r>
              <a:rPr lang="en-US" altLang="en-US" smtClean="0"/>
              <a:t>These technologies used together provide Web pages that easily adapt to smartphones, tablets, gaming devices and smart TVs, as well as to traditional PCs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Project Management and the Web Development Project Cycle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Create and document an initial Web site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Obtain relevant input from stakeholders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Communicate the Web site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Consider technical and non-technical concerns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Develop the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Publish the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Manage the site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Accessible Web Pages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47825"/>
            <a:ext cx="7848600" cy="5591175"/>
          </a:xfrm>
        </p:spPr>
        <p:txBody>
          <a:bodyPr/>
          <a:lstStyle/>
          <a:p>
            <a:pPr eaLnBrk="1" hangingPunct="1"/>
            <a:r>
              <a:rPr lang="en-US" altLang="en-US" smtClean="0"/>
              <a:t>Americans with Disabilities Act (ADA)</a:t>
            </a:r>
          </a:p>
          <a:p>
            <a:pPr lvl="1" eaLnBrk="1" hangingPunct="1"/>
            <a:r>
              <a:rPr lang="en-US" altLang="en-US" smtClean="0"/>
              <a:t>Enforced by the U.S. Justice Department</a:t>
            </a:r>
          </a:p>
          <a:p>
            <a:pPr lvl="1" eaLnBrk="1" hangingPunct="1"/>
            <a:r>
              <a:rPr lang="en-US" altLang="en-US" smtClean="0"/>
              <a:t>Requires Web designers to create "reasonable accommodations" for disabled users:</a:t>
            </a:r>
          </a:p>
          <a:p>
            <a:pPr lvl="2" eaLnBrk="1" hangingPunct="1"/>
            <a:r>
              <a:rPr lang="en-US" altLang="en-US" smtClean="0"/>
              <a:t>Ensuring that all images have text-based descriptions</a:t>
            </a:r>
          </a:p>
          <a:p>
            <a:pPr lvl="2" eaLnBrk="1" hangingPunct="1"/>
            <a:r>
              <a:rPr lang="en-US" altLang="en-US" smtClean="0"/>
              <a:t>Providing text-based alternatives to all non-text content (e.g., Java applets and Flash presentations)</a:t>
            </a:r>
          </a:p>
          <a:p>
            <a:pPr lvl="2" eaLnBrk="1" hangingPunct="1"/>
            <a:r>
              <a:rPr lang="en-US" altLang="en-US" smtClean="0"/>
              <a:t>Providing easy-to-read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Accessible Web Pages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Content Accessibility Guidelines (WCAG)</a:t>
            </a:r>
          </a:p>
          <a:p>
            <a:pPr lvl="1" eaLnBrk="1" hangingPunct="1"/>
            <a:r>
              <a:rPr lang="en-US" altLang="en-US" smtClean="0"/>
              <a:t>Provided by the W3C Web Accessibility Initiative (WAI)</a:t>
            </a:r>
          </a:p>
          <a:p>
            <a:pPr lvl="1" eaLnBrk="1" hangingPunct="1"/>
            <a:r>
              <a:rPr lang="en-US" altLang="en-US" smtClean="0"/>
              <a:t>A product of worldwide cooperation</a:t>
            </a:r>
          </a:p>
          <a:p>
            <a:pPr eaLnBrk="1" hangingPunct="1"/>
            <a:r>
              <a:rPr lang="en-US" altLang="en-US" smtClean="0"/>
              <a:t>Section 508 of the Rehabilitation Act</a:t>
            </a:r>
          </a:p>
          <a:p>
            <a:pPr lvl="1" eaLnBrk="1" hangingPunct="1"/>
            <a:r>
              <a:rPr lang="en-US" altLang="en-US" smtClean="0"/>
              <a:t>All federal agencies must ensure that all electronic and information technology developed, procured, maintained or used by federal agencies be comparably accessible to users with disabilities</a:t>
            </a:r>
          </a:p>
          <a:p>
            <a:pPr lvl="1" eaLnBrk="1" hangingPunct="1"/>
            <a:r>
              <a:rPr lang="en-US" altLang="en-US" smtClean="0"/>
              <a:t>Based on the WCAG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Verifying Web Page Accessibility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Many tools available, including: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W3C Page Validator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Total Validator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Cynthia Says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Vischeck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MAGpie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Adopt a single W3C standard and apply it consistently throughout your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Web Page </a:t>
            </a:r>
            <a:br>
              <a:rPr lang="en-US" altLang="en-US" smtClean="0"/>
            </a:br>
            <a:r>
              <a:rPr lang="en-US" altLang="en-US" smtClean="0"/>
              <a:t>Accessibility Considerations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96200" cy="4943475"/>
          </a:xfrm>
        </p:spPr>
        <p:txBody>
          <a:bodyPr/>
          <a:lstStyle/>
          <a:p>
            <a:pPr eaLnBrk="1" hangingPunct="1"/>
            <a:r>
              <a:rPr lang="en-US" altLang="en-US" smtClean="0"/>
              <a:t>Visual challenges</a:t>
            </a:r>
          </a:p>
          <a:p>
            <a:pPr lvl="1" eaLnBrk="1" hangingPunct="1"/>
            <a:r>
              <a:rPr lang="en-US" altLang="en-US" smtClean="0"/>
              <a:t>Text readability</a:t>
            </a:r>
          </a:p>
          <a:p>
            <a:pPr lvl="1" eaLnBrk="1" hangingPunct="1"/>
            <a:r>
              <a:rPr lang="en-US" altLang="en-US" smtClean="0"/>
              <a:t>Text support for images</a:t>
            </a:r>
          </a:p>
          <a:p>
            <a:pPr lvl="1" eaLnBrk="1" hangingPunct="1"/>
            <a:r>
              <a:rPr lang="en-US" altLang="en-US" smtClean="0"/>
              <a:t>Screen reader support</a:t>
            </a:r>
          </a:p>
          <a:p>
            <a:pPr eaLnBrk="1" hangingPunct="1"/>
            <a:r>
              <a:rPr lang="en-US" altLang="en-US" smtClean="0"/>
              <a:t>Audio challenges</a:t>
            </a:r>
          </a:p>
          <a:p>
            <a:pPr lvl="1" eaLnBrk="1" hangingPunct="1"/>
            <a:r>
              <a:rPr lang="en-US" altLang="en-US" smtClean="0"/>
              <a:t>Alternative audio support</a:t>
            </a:r>
          </a:p>
          <a:p>
            <a:pPr lvl="1" eaLnBrk="1" hangingPunct="1"/>
            <a:r>
              <a:rPr lang="en-US" altLang="en-US" smtClean="0"/>
              <a:t>Alternative speech input</a:t>
            </a:r>
          </a:p>
          <a:p>
            <a:pPr lvl="1" eaLnBrk="1" hangingPunct="1"/>
            <a:r>
              <a:rPr lang="en-US" altLang="en-US" smtClean="0"/>
              <a:t>Text support for audio elements</a:t>
            </a:r>
          </a:p>
          <a:p>
            <a:pPr eaLnBrk="1" hangingPunct="1"/>
            <a:r>
              <a:rPr lang="en-US" altLang="en-US" smtClean="0"/>
              <a:t>Cognitive and technical challenges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and Documenting </a:t>
            </a:r>
            <a:br>
              <a:rPr lang="en-US" altLang="en-US" smtClean="0"/>
            </a:br>
            <a:r>
              <a:rPr lang="en-US" altLang="en-US" smtClean="0"/>
              <a:t>an Initial Web Site Plan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543800" cy="47244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Site plan is a rough outline of planned development</a:t>
            </a:r>
          </a:p>
          <a:p>
            <a:pPr lvl="1" eaLnBrk="1" hangingPunct="1"/>
            <a:r>
              <a:rPr lang="en-US" altLang="en-US" sz="2200" smtClean="0"/>
              <a:t>Site diagram</a:t>
            </a:r>
          </a:p>
          <a:p>
            <a:pPr lvl="1" eaLnBrk="1" hangingPunct="1"/>
            <a:r>
              <a:rPr lang="en-US" altLang="en-US" sz="2200" smtClean="0"/>
              <a:t>Storyboard</a:t>
            </a:r>
          </a:p>
          <a:p>
            <a:pPr eaLnBrk="1" hangingPunct="1"/>
            <a:r>
              <a:rPr lang="en-US" altLang="en-US" sz="2200" smtClean="0"/>
              <a:t>Wireframing</a:t>
            </a:r>
          </a:p>
          <a:p>
            <a:pPr lvl="1" eaLnBrk="1" hangingPunct="1"/>
            <a:r>
              <a:rPr lang="en-US" altLang="en-US" sz="2200" smtClean="0"/>
              <a:t>The process of developing an outline for a Web presence</a:t>
            </a:r>
          </a:p>
          <a:p>
            <a:pPr eaLnBrk="1" hangingPunct="1"/>
            <a:r>
              <a:rPr lang="en-US" altLang="en-US" sz="2200" smtClean="0"/>
              <a:t>Determining audience and message</a:t>
            </a:r>
          </a:p>
          <a:p>
            <a:pPr eaLnBrk="1" hangingPunct="1"/>
            <a:r>
              <a:rPr lang="en-US" altLang="en-US" sz="2200" smtClean="0"/>
              <a:t>Validating design issues</a:t>
            </a:r>
          </a:p>
          <a:p>
            <a:pPr lvl="1" eaLnBrk="1" hangingPunct="1"/>
            <a:r>
              <a:rPr lang="en-US" altLang="en-US" sz="2200" smtClean="0"/>
              <a:t>Consider issues such as central message, fonts, images, colors, ethnic and cultural diversity, and common color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1 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Discuss Web page creation</a:t>
            </a:r>
          </a:p>
          <a:p>
            <a:pPr eaLnBrk="1" hangingPunct="1"/>
            <a:r>
              <a:rPr lang="en-US" altLang="en-US" smtClean="0"/>
              <a:t>Discuss mobile and cloud issues</a:t>
            </a:r>
          </a:p>
          <a:p>
            <a:pPr eaLnBrk="1" hangingPunct="1"/>
            <a:r>
              <a:rPr lang="en-US" altLang="en-US" smtClean="0"/>
              <a:t>Introduce text editors and markup languages</a:t>
            </a:r>
          </a:p>
          <a:p>
            <a:pPr eaLnBrk="1" hangingPunct="1"/>
            <a:r>
              <a:rPr lang="en-US" altLang="en-US" smtClean="0"/>
              <a:t>Introduce graphical user interface (GUI) editors</a:t>
            </a:r>
          </a:p>
          <a:p>
            <a:pPr eaLnBrk="1" hangingPunct="1"/>
            <a:r>
              <a:rPr lang="en-US" altLang="en-US" smtClean="0"/>
              <a:t>Discuss the history of markup languages</a:t>
            </a:r>
          </a:p>
          <a:p>
            <a:pPr eaLnBrk="1" hangingPunct="1"/>
            <a:r>
              <a:rPr lang="en-US" altLang="en-US" smtClean="0"/>
              <a:t>Introduce the HTML Web development trifecta</a:t>
            </a:r>
          </a:p>
          <a:p>
            <a:pPr eaLnBrk="1" hangingPunct="1"/>
            <a:r>
              <a:rPr lang="en-US" altLang="en-US" smtClean="0"/>
              <a:t>Discuss Web site development principles</a:t>
            </a:r>
          </a:p>
          <a:p>
            <a:pPr eaLnBrk="1" hangingPunct="1"/>
            <a:r>
              <a:rPr lang="en-US" altLang="en-US" smtClean="0"/>
              <a:t>Introduce hosting and Web service providers</a:t>
            </a:r>
          </a:p>
          <a:p>
            <a:pPr eaLnBrk="1" hangingPunct="1"/>
            <a:r>
              <a:rPr lang="en-US" altLang="en-US" smtClean="0"/>
              <a:t>Introduce the Habitat for Humanity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Obtaining Relevant Input </a:t>
            </a:r>
            <a:br>
              <a:rPr lang="en-US" altLang="en-US" smtClean="0"/>
            </a:br>
            <a:r>
              <a:rPr lang="en-US" altLang="en-US" smtClean="0"/>
              <a:t>from Stakeholders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Stakeholders are relevant organization employees or contributors who can provide or help determine:</a:t>
            </a:r>
          </a:p>
          <a:p>
            <a:pPr lvl="1" eaLnBrk="1" hangingPunct="1"/>
            <a:r>
              <a:rPr lang="en-US" altLang="en-US" sz="2100" smtClean="0"/>
              <a:t>The purpose of the Web site</a:t>
            </a:r>
          </a:p>
          <a:p>
            <a:pPr lvl="1" eaLnBrk="1" hangingPunct="1"/>
            <a:r>
              <a:rPr lang="en-US" altLang="en-US" sz="2100" smtClean="0"/>
              <a:t>The services that the audience requires from the site</a:t>
            </a:r>
          </a:p>
          <a:p>
            <a:pPr lvl="1" eaLnBrk="1" hangingPunct="1"/>
            <a:r>
              <a:rPr lang="en-US" altLang="en-US" sz="2100" smtClean="0">
                <a:cs typeface="Times New Roman" panose="02020603050405020304" pitchFamily="18" charset="0"/>
              </a:rPr>
              <a:t>Development timelines</a:t>
            </a:r>
            <a:endParaRPr lang="en-US" altLang="en-US" sz="2100" smtClean="0"/>
          </a:p>
          <a:p>
            <a:pPr eaLnBrk="1" hangingPunct="1"/>
            <a:r>
              <a:rPr lang="en-US" altLang="en-US" sz="2100" smtClean="0"/>
              <a:t>As you work with stakeholders:</a:t>
            </a:r>
          </a:p>
          <a:p>
            <a:pPr lvl="1" eaLnBrk="1" hangingPunct="1"/>
            <a:r>
              <a:rPr lang="en-US" altLang="en-US" sz="2100" smtClean="0"/>
              <a:t>Remember that non-technical people may be asked to approve your project</a:t>
            </a:r>
          </a:p>
          <a:p>
            <a:pPr lvl="1" eaLnBrk="1" hangingPunct="1"/>
            <a:r>
              <a:rPr lang="en-US" altLang="en-US" sz="2100" smtClean="0"/>
              <a:t>You must translate technical issues into non-technical language</a:t>
            </a:r>
          </a:p>
          <a:p>
            <a:pPr eaLnBrk="1" hangingPunct="1"/>
            <a:r>
              <a:rPr lang="en-US" altLang="en-US" sz="2100" smtClean="0"/>
              <a:t>Team members can include representatives from marketing, IT, sales and other areas of your organization</a:t>
            </a:r>
          </a:p>
          <a:p>
            <a:pPr lvl="1" eaLnBrk="1" hangingPunct="1"/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Documenting and </a:t>
            </a:r>
            <a:br>
              <a:rPr lang="en-US" altLang="en-US" smtClean="0"/>
            </a:br>
            <a:r>
              <a:rPr lang="en-US" altLang="en-US" smtClean="0"/>
              <a:t>Communicating the Plan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Create a storyboard</a:t>
            </a:r>
          </a:p>
          <a:p>
            <a:pPr eaLnBrk="1" hangingPunct="1"/>
            <a:r>
              <a:rPr lang="en-US" altLang="en-US" smtClean="0"/>
              <a:t>Document decisions in meetings and follow up</a:t>
            </a:r>
          </a:p>
          <a:p>
            <a:pPr eaLnBrk="1" hangingPunct="1"/>
            <a:r>
              <a:rPr lang="en-US" altLang="en-US" smtClean="0"/>
              <a:t>Communicate the plan in various ways:</a:t>
            </a:r>
          </a:p>
          <a:p>
            <a:pPr lvl="1" eaLnBrk="1" hangingPunct="1"/>
            <a:r>
              <a:rPr lang="en-US" altLang="en-US" smtClean="0"/>
              <a:t>Calling relevant parties to ensure that everyone is satisfied</a:t>
            </a:r>
          </a:p>
          <a:p>
            <a:pPr lvl="1" eaLnBrk="1" hangingPunct="1"/>
            <a:r>
              <a:rPr lang="en-US" altLang="en-US" smtClean="0"/>
              <a:t>Sending e-mail messages</a:t>
            </a:r>
          </a:p>
          <a:p>
            <a:pPr lvl="1" eaLnBrk="1" hangingPunct="1"/>
            <a:r>
              <a:rPr lang="en-US" altLang="en-US" smtClean="0"/>
              <a:t>Sending postal ("snail mail") messages if necessary</a:t>
            </a:r>
          </a:p>
          <a:p>
            <a:pPr lvl="1" eaLnBrk="1" hangingPunct="1"/>
            <a:r>
              <a:rPr lang="en-US" altLang="en-US" smtClean="0"/>
              <a:t>Sending fax messages</a:t>
            </a:r>
          </a:p>
          <a:p>
            <a:pPr lvl="1" eaLnBrk="1" hangingPunct="1"/>
            <a:r>
              <a:rPr lang="en-US" altLang="en-US" smtClean="0"/>
              <a:t>Telephone calls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Communicating the Web Site Plan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oral presentations and presentation aids, including: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Presentation software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Overhead projection</a:t>
            </a:r>
          </a:p>
          <a:p>
            <a:pPr lvl="1" eaLnBrk="1" hangingPunct="1"/>
            <a:r>
              <a:rPr lang="en-US" altLang="en-US" smtClean="0"/>
              <a:t>Whiteboards</a:t>
            </a:r>
          </a:p>
          <a:p>
            <a:pPr lvl="1" eaLnBrk="1" hangingPunct="1"/>
            <a:r>
              <a:rPr lang="en-US" altLang="en-US" smtClean="0"/>
              <a:t>Easel and poster paper</a:t>
            </a:r>
          </a:p>
          <a:p>
            <a:pPr lvl="1" eaLnBrk="1" hangingPunct="1"/>
            <a:r>
              <a:rPr lang="en-US" altLang="en-US" smtClean="0"/>
              <a:t>Charts </a:t>
            </a:r>
          </a:p>
          <a:p>
            <a:pPr lvl="1" eaLnBrk="1" hangingPunct="1"/>
            <a:r>
              <a:rPr lang="en-US" altLang="en-US" smtClean="0"/>
              <a:t>Published handouts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Leading Discussions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Strategies leaders use to manage a meeting:</a:t>
            </a:r>
          </a:p>
          <a:p>
            <a:pPr lvl="1" eaLnBrk="1" hangingPunct="1"/>
            <a:r>
              <a:rPr lang="en-US" altLang="en-US" smtClean="0"/>
              <a:t>Make introductions</a:t>
            </a:r>
          </a:p>
          <a:p>
            <a:pPr lvl="1" eaLnBrk="1" hangingPunct="1"/>
            <a:r>
              <a:rPr lang="en-US" altLang="en-US" smtClean="0"/>
              <a:t>Recall past business</a:t>
            </a:r>
          </a:p>
          <a:p>
            <a:pPr lvl="1" eaLnBrk="1" hangingPunct="1"/>
            <a:r>
              <a:rPr lang="en-US" altLang="en-US" smtClean="0"/>
              <a:t>Create a list of action items, including timelines</a:t>
            </a:r>
          </a:p>
          <a:p>
            <a:pPr lvl="1" eaLnBrk="1" hangingPunct="1"/>
            <a:r>
              <a:rPr lang="en-US" altLang="en-US" smtClean="0"/>
              <a:t>Monitor time</a:t>
            </a:r>
          </a:p>
          <a:p>
            <a:pPr lvl="1" eaLnBrk="1" hangingPunct="1"/>
            <a:r>
              <a:rPr lang="en-US" altLang="en-US" smtClean="0"/>
              <a:t>Ensure proper discussion focus</a:t>
            </a:r>
          </a:p>
          <a:p>
            <a:pPr lvl="1" eaLnBrk="1" hangingPunct="1"/>
            <a:r>
              <a:rPr lang="en-US" altLang="en-US" smtClean="0"/>
              <a:t>Handle heated discussions</a:t>
            </a:r>
          </a:p>
          <a:p>
            <a:pPr lvl="1" eaLnBrk="1" hangingPunct="1"/>
            <a:r>
              <a:rPr lang="en-US" altLang="en-US" smtClean="0"/>
              <a:t>Distribute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Considering Technical and </a:t>
            </a:r>
            <a:br>
              <a:rPr lang="en-US" altLang="en-US" smtClean="0"/>
            </a:br>
            <a:r>
              <a:rPr lang="en-US" altLang="en-US" smtClean="0"/>
              <a:t>Non-Technical Concerns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2390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Leaders can ensure communication by:</a:t>
            </a:r>
          </a:p>
          <a:p>
            <a:pPr lvl="1" eaLnBrk="1" hangingPunct="1"/>
            <a:r>
              <a:rPr lang="en-US" altLang="en-US" smtClean="0"/>
              <a:t>Regularly asking if anyone has questions</a:t>
            </a:r>
          </a:p>
          <a:p>
            <a:pPr lvl="1" eaLnBrk="1" hangingPunct="1"/>
            <a:r>
              <a:rPr lang="en-US" altLang="en-US" smtClean="0"/>
              <a:t>Asking team members to summarize their understanding of decisions</a:t>
            </a:r>
          </a:p>
          <a:p>
            <a:pPr lvl="1" eaLnBrk="1" hangingPunct="1"/>
            <a:r>
              <a:rPr lang="en-US" altLang="en-US" smtClean="0"/>
              <a:t>Asking a third party to deliver a summary of progress</a:t>
            </a:r>
          </a:p>
          <a:p>
            <a:pPr lvl="1" eaLnBrk="1" hangingPunct="1"/>
            <a:r>
              <a:rPr lang="en-US" altLang="en-US" smtClean="0"/>
              <a:t>Writing regular updates about the project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98563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the Site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As your team develops the site, you will be engaged in various activities:</a:t>
            </a:r>
          </a:p>
          <a:p>
            <a:pPr lvl="1" eaLnBrk="1" hangingPunct="1"/>
            <a:r>
              <a:rPr lang="en-US" altLang="en-US" smtClean="0"/>
              <a:t>Creating markup code</a:t>
            </a:r>
          </a:p>
          <a:p>
            <a:pPr lvl="1" eaLnBrk="1" hangingPunct="1"/>
            <a:r>
              <a:rPr lang="en-US" altLang="en-US" smtClean="0"/>
              <a:t>Testing functionality</a:t>
            </a:r>
          </a:p>
          <a:p>
            <a:pPr lvl="1" eaLnBrk="1" hangingPunct="1"/>
            <a:r>
              <a:rPr lang="en-US" altLang="en-US" smtClean="0"/>
              <a:t>Approving the site</a:t>
            </a:r>
          </a:p>
          <a:p>
            <a:pPr lvl="1" eaLnBrk="1" hangingPunct="1"/>
            <a:r>
              <a:rPr lang="en-US" altLang="en-US" smtClean="0"/>
              <a:t>Publishing the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Testing Pages in </a:t>
            </a:r>
            <a:br>
              <a:rPr lang="en-US" altLang="en-US" smtClean="0"/>
            </a:br>
            <a:r>
              <a:rPr lang="en-US" altLang="en-US" smtClean="0"/>
              <a:t>Multiple Browsers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you develop Web pages, test them using multiple Web browsers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Different generations of the same browser may interpret HTML somewhat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Browser vendors also implement standards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Browser types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Microsoft Internet Explorer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Mozilla Firefox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Google Chrome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Opera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Lynx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Managing the Site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managing a site, you must be prepared to:</a:t>
            </a:r>
          </a:p>
          <a:p>
            <a:pPr lvl="1" eaLnBrk="1" hangingPunct="1"/>
            <a:r>
              <a:rPr lang="en-US" altLang="en-US" smtClean="0"/>
              <a:t>Create new content</a:t>
            </a:r>
          </a:p>
          <a:p>
            <a:pPr lvl="1" eaLnBrk="1" hangingPunct="1"/>
            <a:r>
              <a:rPr lang="en-US" altLang="en-US" smtClean="0"/>
              <a:t>Update dead links</a:t>
            </a:r>
          </a:p>
          <a:p>
            <a:pPr lvl="1" eaLnBrk="1" hangingPunct="1"/>
            <a:r>
              <a:rPr lang="en-US" altLang="en-US" smtClean="0"/>
              <a:t>Remove old sites</a:t>
            </a:r>
          </a:p>
          <a:p>
            <a:pPr lvl="1" eaLnBrk="1" hangingPunct="1"/>
            <a:r>
              <a:rPr lang="en-US" altLang="en-US" smtClean="0"/>
              <a:t>Remove unused pages</a:t>
            </a:r>
          </a:p>
          <a:p>
            <a:pPr lvl="1" eaLnBrk="1" hangingPunct="1"/>
            <a:r>
              <a:rPr lang="en-US" altLang="en-US" smtClean="0"/>
              <a:t>Ensure connectivity</a:t>
            </a:r>
          </a:p>
          <a:p>
            <a:pPr lvl="1" eaLnBrk="1" hangingPunct="1"/>
            <a:r>
              <a:rPr lang="en-US" altLang="en-US" smtClean="0"/>
              <a:t>Report access troubles </a:t>
            </a:r>
          </a:p>
          <a:p>
            <a:pPr lvl="1" eaLnBrk="1" hangingPunct="1"/>
            <a:r>
              <a:rPr lang="en-US" altLang="en-US" smtClean="0"/>
              <a:t>Process feedback from customers and stakeholders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Obtaining Feedback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Your Web team must process various types of feedback</a:t>
            </a:r>
          </a:p>
          <a:p>
            <a:pPr eaLnBrk="1" hangingPunct="1"/>
            <a:r>
              <a:rPr lang="en-US" altLang="en-US" smtClean="0"/>
              <a:t>Feedback can come from various sources</a:t>
            </a:r>
          </a:p>
          <a:p>
            <a:pPr eaLnBrk="1" hangingPunct="1"/>
            <a:r>
              <a:rPr lang="en-US" altLang="en-US" smtClean="0"/>
              <a:t>Ways to obtain quality feedback</a:t>
            </a:r>
          </a:p>
          <a:p>
            <a:pPr lvl="1" eaLnBrk="1" hangingPunct="1"/>
            <a:r>
              <a:rPr lang="en-US" altLang="en-US" smtClean="0"/>
              <a:t>Providing Web forms on the site that ask for customer input</a:t>
            </a:r>
          </a:p>
          <a:p>
            <a:pPr lvl="1" eaLnBrk="1" hangingPunct="1"/>
            <a:r>
              <a:rPr lang="en-US" altLang="en-US" smtClean="0"/>
              <a:t>Conducting surveys in person</a:t>
            </a:r>
          </a:p>
          <a:p>
            <a:pPr lvl="1" eaLnBrk="1" hangingPunct="1"/>
            <a:r>
              <a:rPr lang="en-US" altLang="en-US" smtClean="0"/>
              <a:t>Conducting surveys via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Intellectual Property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495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unique product or idea created by an individual or organization</a:t>
            </a:r>
          </a:p>
          <a:p>
            <a:pPr lvl="1" eaLnBrk="1" hangingPunct="1"/>
            <a:r>
              <a:rPr lang="en-US" altLang="en-US" sz="2000" smtClean="0"/>
              <a:t>Generally has commercial value</a:t>
            </a:r>
          </a:p>
          <a:p>
            <a:pPr eaLnBrk="1" hangingPunct="1"/>
            <a:r>
              <a:rPr lang="en-US" altLang="en-US" sz="2000" smtClean="0"/>
              <a:t>Never "borrow" content without express written consent</a:t>
            </a:r>
          </a:p>
          <a:p>
            <a:pPr eaLnBrk="1" hangingPunct="1"/>
            <a:r>
              <a:rPr lang="en-US" altLang="en-US" sz="2000" smtClean="0"/>
              <a:t>Review copyright and trademark issues (e.g., trade secrets, licensing, infringement, plagiarism)</a:t>
            </a:r>
          </a:p>
          <a:p>
            <a:pPr eaLnBrk="1" hangingPunct="1"/>
            <a:r>
              <a:rPr lang="en-US" altLang="en-US" sz="2000" smtClean="0"/>
              <a:t>Understand copyright scope, reach and time limits</a:t>
            </a:r>
          </a:p>
          <a:p>
            <a:pPr eaLnBrk="1" hangingPunct="1"/>
            <a:r>
              <a:rPr lang="en-US" altLang="en-US" sz="2000" smtClean="0"/>
              <a:t>Consider ethical issues of copyright and plagiarism</a:t>
            </a:r>
          </a:p>
          <a:p>
            <a:pPr eaLnBrk="1" hangingPunct="1"/>
            <a:r>
              <a:rPr lang="en-US" altLang="en-US" sz="2000" smtClean="0"/>
              <a:t>Avoid copyright infringement, trademark infringement and plagiarism by:</a:t>
            </a:r>
          </a:p>
          <a:p>
            <a:pPr lvl="1" eaLnBrk="1" hangingPunct="1"/>
            <a:r>
              <a:rPr lang="en-US" altLang="en-US" sz="2000" smtClean="0"/>
              <a:t>Reviewing content</a:t>
            </a:r>
          </a:p>
          <a:p>
            <a:pPr lvl="1" eaLnBrk="1" hangingPunct="1"/>
            <a:r>
              <a:rPr lang="en-US" altLang="en-US" sz="2000" smtClean="0"/>
              <a:t>Obtaining express written consent</a:t>
            </a:r>
          </a:p>
          <a:p>
            <a:pPr lvl="1" eaLnBrk="1" hangingPunct="1"/>
            <a:r>
              <a:rPr lang="en-US" altLang="en-US" sz="2000" smtClean="0"/>
              <a:t>Creating reasonable deadlines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Web Pages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Web page authoring is becoming a standard skill set for many careers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You must know:</a:t>
            </a:r>
          </a:p>
          <a:p>
            <a:pPr lvl="1" eaLnBrk="1" hangingPunct="1"/>
            <a:r>
              <a:rPr lang="en-US" altLang="en-US" smtClean="0"/>
              <a:t>Hypertext Markup Language (HTML)</a:t>
            </a:r>
          </a:p>
          <a:p>
            <a:pPr lvl="1" eaLnBrk="1" hangingPunct="1"/>
            <a:r>
              <a:rPr lang="en-US" altLang="en-US" smtClean="0"/>
              <a:t>Cascading Style Sheets (CSS)</a:t>
            </a:r>
          </a:p>
          <a:p>
            <a:pPr eaLnBrk="1" hangingPunct="1"/>
            <a:r>
              <a:rPr lang="en-US" altLang="en-US" smtClean="0"/>
              <a:t>Additional technologies include:</a:t>
            </a:r>
          </a:p>
          <a:p>
            <a:pPr lvl="1" eaLnBrk="1" hangingPunct="1"/>
            <a:r>
              <a:rPr lang="en-US" altLang="en-US" smtClean="0"/>
              <a:t>Flash</a:t>
            </a:r>
          </a:p>
          <a:p>
            <a:pPr lvl="1" eaLnBrk="1" hangingPunct="1"/>
            <a:r>
              <a:rPr lang="en-US" altLang="en-US" smtClean="0"/>
              <a:t>Java</a:t>
            </a:r>
          </a:p>
          <a:p>
            <a:pPr lvl="1" eaLnBrk="1" hangingPunct="1"/>
            <a:r>
              <a:rPr lang="en-US" altLang="en-US" smtClean="0"/>
              <a:t>ActiveX</a:t>
            </a:r>
          </a:p>
          <a:p>
            <a:pPr lvl="1" eaLnBrk="1" hangingPunct="1"/>
            <a:r>
              <a:rPr lang="en-US" altLang="en-US" smtClean="0"/>
              <a:t>Microsoft Silverlight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Outsourcing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Increasingly, Web development work (including site design) is being outsourced to workers in remote locations</a:t>
            </a:r>
          </a:p>
          <a:p>
            <a:pPr lvl="1" eaLnBrk="1" hangingPunct="1"/>
            <a:r>
              <a:rPr lang="en-US" altLang="en-US" smtClean="0"/>
              <a:t>May save the company money</a:t>
            </a:r>
          </a:p>
          <a:p>
            <a:pPr lvl="1" eaLnBrk="1" hangingPunct="1"/>
            <a:r>
              <a:rPr lang="en-US" altLang="en-US" smtClean="0"/>
              <a:t>May require you to work with remote workers</a:t>
            </a:r>
          </a:p>
          <a:p>
            <a:pPr eaLnBrk="1" hangingPunct="1"/>
            <a:r>
              <a:rPr lang="en-US" altLang="en-US" smtClean="0"/>
              <a:t>As you use and work with remote teams, you may have to obtain:</a:t>
            </a:r>
          </a:p>
          <a:p>
            <a:pPr lvl="1" eaLnBrk="1" hangingPunct="1"/>
            <a:r>
              <a:rPr lang="en-US" altLang="en-US" smtClean="0"/>
              <a:t>Non-Disclosure Agreements (NDAs)</a:t>
            </a:r>
          </a:p>
          <a:p>
            <a:pPr lvl="1" eaLnBrk="1" hangingPunct="1"/>
            <a:r>
              <a:rPr lang="en-US" altLang="en-US" smtClean="0"/>
              <a:t>Legal 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Hosting and Web Service Providers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24800" cy="5334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Internet Service Provider (ISP)</a:t>
            </a:r>
          </a:p>
          <a:p>
            <a:pPr lvl="1" eaLnBrk="1" hangingPunct="1"/>
            <a:r>
              <a:rPr lang="en-US" altLang="en-US" sz="2000" smtClean="0"/>
              <a:t>Provides basic services</a:t>
            </a:r>
          </a:p>
          <a:p>
            <a:pPr lvl="2" eaLnBrk="1" hangingPunct="1"/>
            <a:r>
              <a:rPr lang="en-US" altLang="en-US" sz="2000" smtClean="0"/>
              <a:t>Internet connectivity</a:t>
            </a:r>
          </a:p>
          <a:p>
            <a:pPr lvl="2" eaLnBrk="1" hangingPunct="1"/>
            <a:r>
              <a:rPr lang="en-US" altLang="en-US" sz="2000" smtClean="0"/>
              <a:t>Web server</a:t>
            </a:r>
          </a:p>
          <a:p>
            <a:pPr lvl="1" eaLnBrk="1" hangingPunct="1"/>
            <a:r>
              <a:rPr lang="en-US" altLang="en-US" sz="2000" smtClean="0"/>
              <a:t>You need your own experts</a:t>
            </a:r>
          </a:p>
          <a:p>
            <a:pPr eaLnBrk="1" hangingPunct="1"/>
            <a:r>
              <a:rPr lang="en-US" altLang="en-US" sz="2000" smtClean="0"/>
              <a:t>Cloud service provider</a:t>
            </a:r>
          </a:p>
          <a:p>
            <a:pPr lvl="1" eaLnBrk="1" hangingPunct="1"/>
            <a:r>
              <a:rPr lang="en-US" altLang="en-US" sz="2000" smtClean="0"/>
              <a:t>Provides more advanced services </a:t>
            </a:r>
          </a:p>
          <a:p>
            <a:pPr lvl="2" eaLnBrk="1" hangingPunct="1"/>
            <a:r>
              <a:rPr lang="en-US" altLang="en-US" sz="2000" smtClean="0"/>
              <a:t>Software-as-a-service (SaaS)</a:t>
            </a:r>
          </a:p>
          <a:p>
            <a:pPr lvl="2" eaLnBrk="1" hangingPunct="1"/>
            <a:r>
              <a:rPr lang="en-US" altLang="en-US" sz="2000" smtClean="0"/>
              <a:t>Backup services and nearly unlimited hard drive space </a:t>
            </a:r>
          </a:p>
          <a:p>
            <a:pPr lvl="2" eaLnBrk="1" hangingPunct="1"/>
            <a:r>
              <a:rPr lang="en-US" altLang="en-US" sz="2000" smtClean="0"/>
              <a:t>Advanced Web and database connectivity</a:t>
            </a:r>
          </a:p>
          <a:p>
            <a:pPr lvl="2" eaLnBrk="1" hangingPunct="1"/>
            <a:r>
              <a:rPr lang="en-US" altLang="en-US" sz="2000" smtClean="0"/>
              <a:t>Enterprise resource planning (ERP)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Co-Location, Dedicated Hosting </a:t>
            </a:r>
            <a:br>
              <a:rPr lang="en-US" altLang="en-US" smtClean="0"/>
            </a:br>
            <a:r>
              <a:rPr lang="en-US" altLang="en-US" smtClean="0"/>
              <a:t>and Virtual Servers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Co-location</a:t>
            </a:r>
          </a:p>
          <a:p>
            <a:pPr eaLnBrk="1" hangingPunct="1"/>
            <a:r>
              <a:rPr lang="en-US" altLang="en-US" sz="2800" smtClean="0"/>
              <a:t>Dedicated hosting (co-hosting)</a:t>
            </a:r>
          </a:p>
          <a:p>
            <a:pPr eaLnBrk="1" hangingPunct="1"/>
            <a:r>
              <a:rPr lang="en-US" altLang="en-US" sz="2800" smtClean="0"/>
              <a:t>Virtual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Costs of Using a Cloud Service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Costs associated with a cloud service include: </a:t>
            </a:r>
          </a:p>
          <a:p>
            <a:pPr lvl="1" eaLnBrk="1" hangingPunct="1"/>
            <a:r>
              <a:rPr lang="en-US" altLang="en-US" smtClean="0"/>
              <a:t>Database connectivity</a:t>
            </a:r>
          </a:p>
          <a:p>
            <a:pPr lvl="1" eaLnBrk="1" hangingPunct="1"/>
            <a:r>
              <a:rPr lang="en-US" altLang="en-US" smtClean="0"/>
              <a:t>Per-service costs</a:t>
            </a:r>
          </a:p>
          <a:p>
            <a:pPr lvl="1" eaLnBrk="1" hangingPunct="1"/>
            <a:r>
              <a:rPr lang="en-US" altLang="en-US" smtClean="0"/>
              <a:t>Bandwidth</a:t>
            </a:r>
          </a:p>
          <a:p>
            <a:pPr lvl="1" eaLnBrk="1" hangingPunct="1"/>
            <a:r>
              <a:rPr lang="en-US" altLang="en-US" smtClean="0"/>
              <a:t>Customer support</a:t>
            </a:r>
          </a:p>
          <a:p>
            <a:pPr lvl="1" eaLnBrk="1" hangingPunct="1"/>
            <a:r>
              <a:rPr lang="en-US" altLang="en-US" smtClean="0"/>
              <a:t>Security</a:t>
            </a:r>
          </a:p>
          <a:p>
            <a:pPr lvl="1" eaLnBrk="1" hangingPunct="1"/>
            <a:r>
              <a:rPr lang="en-US" altLang="en-US" smtClean="0"/>
              <a:t>Application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Negotiating Web Services </a:t>
            </a:r>
            <a:br>
              <a:rPr lang="en-US" altLang="en-US" smtClean="0"/>
            </a:br>
            <a:r>
              <a:rPr lang="en-US" altLang="en-US" smtClean="0"/>
              <a:t>and Communicating Needs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prepared to detail your needs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Negotiate prices by providing information: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Potential amount of traffic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Hard drive space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Database and CGI needs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Additional services (e.g., custom applications)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Information You Need from </a:t>
            </a:r>
            <a:br>
              <a:rPr lang="en-US" altLang="en-US" smtClean="0"/>
            </a:br>
            <a:r>
              <a:rPr lang="en-US" altLang="en-US" smtClean="0"/>
              <a:t>Your Service Provider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Account information</a:t>
            </a:r>
          </a:p>
          <a:p>
            <a:pPr eaLnBrk="1" hangingPunct="1"/>
            <a:r>
              <a:rPr lang="en-US" altLang="en-US" smtClean="0"/>
              <a:t>IP addresses and DNS names of the server</a:t>
            </a:r>
          </a:p>
          <a:p>
            <a:pPr eaLnBrk="1" hangingPunct="1"/>
            <a:r>
              <a:rPr lang="en-US" altLang="en-US" smtClean="0"/>
              <a:t>Instructions about file and directory locations</a:t>
            </a:r>
          </a:p>
          <a:p>
            <a:pPr eaLnBrk="1" hangingPunct="1"/>
            <a:r>
              <a:rPr lang="en-US" altLang="en-US" smtClean="0"/>
              <a:t>Service provider's contact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Habitat for Humanity </a:t>
            </a:r>
            <a:br>
              <a:rPr lang="en-US" altLang="en-US" smtClean="0"/>
            </a:br>
            <a:r>
              <a:rPr lang="en-US" altLang="en-US" smtClean="0"/>
              <a:t>Web Site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45720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A not-for-profit, volunteer-driven organization that builds and sells homes for families worldwide</a:t>
            </a:r>
          </a:p>
          <a:p>
            <a:pPr eaLnBrk="1" hangingPunct="1"/>
            <a:r>
              <a:rPr lang="en-US" altLang="en-US" sz="2200" smtClean="0"/>
              <a:t>Has built more than 150,000 homes worldwide </a:t>
            </a:r>
          </a:p>
          <a:p>
            <a:pPr eaLnBrk="1" hangingPunct="1"/>
            <a:r>
              <a:rPr lang="en-US" altLang="en-US" sz="2200" smtClean="0"/>
              <a:t>A Web site example in this course</a:t>
            </a:r>
          </a:p>
          <a:p>
            <a:pPr eaLnBrk="1" hangingPunct="1"/>
            <a:r>
              <a:rPr lang="en-US" altLang="en-US" sz="2200" smtClean="0"/>
              <a:t>Like any Web site, it targets an audience</a:t>
            </a:r>
          </a:p>
          <a:p>
            <a:pPr lvl="1" eaLnBrk="1" hangingPunct="1"/>
            <a:r>
              <a:rPr lang="en-US" altLang="en-US" sz="2200" smtClean="0"/>
              <a:t>The site is part of a concerted effort to bring in volunteers</a:t>
            </a:r>
          </a:p>
          <a:p>
            <a:pPr lvl="1" eaLnBrk="1" hangingPunct="1"/>
            <a:r>
              <a:rPr lang="en-US" altLang="en-US" sz="2200" smtClean="0"/>
              <a:t>People with technical expertise must run the site</a:t>
            </a:r>
          </a:p>
          <a:p>
            <a:pPr lvl="1" eaLnBrk="1" hangingPunct="1"/>
            <a:r>
              <a:rPr lang="en-US" altLang="en-US" sz="2200" smtClean="0"/>
              <a:t>More than technical expertise is required –</a:t>
            </a:r>
            <a:br>
              <a:rPr lang="en-US" altLang="en-US" sz="2200" smtClean="0"/>
            </a:br>
            <a:r>
              <a:rPr lang="en-US" altLang="en-US" sz="2200" smtClean="0"/>
              <a:t>the Web design team must also understand the business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1 Summary</a:t>
            </a:r>
          </a:p>
        </p:txBody>
      </p:sp>
      <p:sp>
        <p:nvSpPr>
          <p:cNvPr id="7065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Web page creation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mobile and cloud issues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Introduce text editors and markup languages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Introduce graphical user interface (GUI) editors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the history of markup languages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Introduce the HTML Web development trifecta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Web site development principles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Introduce hosting and Web service providers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Introduce the Habitat for Humanity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Mobile and Cloud Issues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Web site development has been impacted by:</a:t>
            </a:r>
          </a:p>
          <a:p>
            <a:pPr lvl="1"/>
            <a:r>
              <a:rPr lang="en-US" altLang="en-US" smtClean="0"/>
              <a:t>Smartphones, tablets and other mobile devices</a:t>
            </a:r>
          </a:p>
          <a:p>
            <a:pPr lvl="1"/>
            <a:r>
              <a:rPr lang="en-US" altLang="en-US" smtClean="0"/>
              <a:t>The cloud</a:t>
            </a:r>
          </a:p>
          <a:p>
            <a:r>
              <a:rPr lang="en-US" altLang="en-US" smtClean="0"/>
              <a:t>Cloud services</a:t>
            </a:r>
          </a:p>
          <a:p>
            <a:pPr lvl="1"/>
            <a:r>
              <a:rPr lang="en-US" altLang="en-US" smtClean="0"/>
              <a:t>Do not require knowledge of HTML to create Web pages</a:t>
            </a:r>
          </a:p>
          <a:p>
            <a:pPr lvl="1"/>
            <a:r>
              <a:rPr lang="en-US" altLang="en-US" smtClean="0"/>
              <a:t>Users simply "point and click" the available Web site tools to design a personalized page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98563"/>
          </a:xfrm>
        </p:spPr>
        <p:txBody>
          <a:bodyPr/>
          <a:lstStyle/>
          <a:p>
            <a:pPr eaLnBrk="1" hangingPunct="1"/>
            <a:r>
              <a:rPr lang="en-US" altLang="en-US" smtClean="0"/>
              <a:t>Text Editors and </a:t>
            </a:r>
            <a:br>
              <a:rPr lang="en-US" altLang="en-US" smtClean="0"/>
            </a:br>
            <a:r>
              <a:rPr lang="en-US" altLang="en-US" smtClean="0"/>
              <a:t>Markup Languages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 do not need to use a special editor application to create markup</a:t>
            </a:r>
          </a:p>
          <a:p>
            <a:pPr lvl="1" eaLnBrk="1" hangingPunct="1"/>
            <a:r>
              <a:rPr lang="en-US" altLang="en-US" smtClean="0"/>
              <a:t>You can use a simple text editor (e.g., Notepad or Vi)</a:t>
            </a:r>
          </a:p>
          <a:p>
            <a:pPr eaLnBrk="1" hangingPunct="1"/>
            <a:r>
              <a:rPr lang="en-US" altLang="en-US" smtClean="0"/>
              <a:t>When creating HTML files, you must:</a:t>
            </a:r>
          </a:p>
          <a:p>
            <a:pPr lvl="1" eaLnBrk="1" hangingPunct="1"/>
            <a:r>
              <a:rPr lang="en-US" altLang="en-US" smtClean="0"/>
              <a:t>Save the text as plaintext</a:t>
            </a:r>
          </a:p>
          <a:p>
            <a:pPr lvl="1" eaLnBrk="1" hangingPunct="1"/>
            <a:r>
              <a:rPr lang="en-US" altLang="en-US" smtClean="0"/>
              <a:t>Save the file using either the .html or .htm file name 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Graphical User Interface (GUI) Editors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GUI HTML editors: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Create HTML code for you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You type page text as you would with a standard word processor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You point and click with a mouse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Popular GUI HTML editors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Adobe Dreamweaver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Microsoft Expression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Mozilla SeaMonkey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cs typeface="Times New Roman" panose="02020603050405020304" pitchFamily="18" charset="0"/>
              </a:rPr>
              <a:t>Adobe GoLive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KompoZer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Bluefish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Why Learn </a:t>
            </a:r>
            <a:br>
              <a:rPr lang="en-US" altLang="en-US" smtClean="0"/>
            </a:br>
            <a:r>
              <a:rPr lang="en-US" altLang="en-US" smtClean="0"/>
              <a:t>Markup Languages?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GUI HTML editors do not keep pace with the latest improvements in markup language</a:t>
            </a:r>
          </a:p>
          <a:p>
            <a:pPr eaLnBrk="1" hangingPunct="1"/>
            <a:r>
              <a:rPr lang="en-US" altLang="en-US" smtClean="0"/>
              <a:t>You can add features to pages not supported by the editor</a:t>
            </a:r>
          </a:p>
          <a:p>
            <a:pPr eaLnBrk="1" hangingPunct="1"/>
            <a:r>
              <a:rPr lang="en-US" altLang="en-US" smtClean="0"/>
              <a:t>You will not be limited by the GUI editor’s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Markup Languages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Standard Generalized Markup Language (SGML)</a:t>
            </a:r>
          </a:p>
          <a:p>
            <a:pPr lvl="1" eaLnBrk="1" hangingPunct="1"/>
            <a:r>
              <a:rPr lang="en-US" altLang="en-US" smtClean="0"/>
              <a:t>Originally created by IBM in 1986</a:t>
            </a:r>
          </a:p>
          <a:p>
            <a:pPr lvl="1" eaLnBrk="1" hangingPunct="1"/>
            <a:r>
              <a:rPr lang="en-US" altLang="en-US" smtClean="0"/>
              <a:t>A metalanguage, meaning it is used to create other languages</a:t>
            </a:r>
          </a:p>
          <a:p>
            <a:pPr lvl="1" eaLnBrk="1" hangingPunct="1"/>
            <a:r>
              <a:rPr lang="en-US" altLang="en-US" smtClean="0"/>
              <a:t>The basis for HTML, XHTML and XML</a:t>
            </a:r>
          </a:p>
          <a:p>
            <a:pPr lvl="1" eaLnBrk="1" hangingPunct="1"/>
            <a:r>
              <a:rPr lang="en-US" altLang="en-US" smtClean="0"/>
              <a:t>You create your own document rules using a Document Type Definition (DTD)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</a:t>
            </a:r>
            <a:br>
              <a:rPr lang="en-US" altLang="en-US" smtClean="0"/>
            </a:br>
            <a:r>
              <a:rPr lang="en-US" altLang="en-US" smtClean="0"/>
              <a:t>Markup Languages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Hypertext Markup Language (HTML)</a:t>
            </a:r>
          </a:p>
          <a:p>
            <a:pPr lvl="1" eaLnBrk="1" hangingPunct="1"/>
            <a:r>
              <a:rPr lang="en-US" altLang="en-US" sz="2000" smtClean="0"/>
              <a:t>Based on SGML, invented by Tim Berners-Lee</a:t>
            </a:r>
          </a:p>
          <a:p>
            <a:pPr lvl="1" eaLnBrk="1" hangingPunct="1"/>
            <a:r>
              <a:rPr lang="en-US" altLang="en-US" sz="2000" smtClean="0"/>
              <a:t>Allows hyperlinks</a:t>
            </a:r>
          </a:p>
          <a:p>
            <a:pPr lvl="1" eaLnBrk="1" hangingPunct="1"/>
            <a:r>
              <a:rPr lang="en-US" altLang="en-US" sz="2000" smtClean="0"/>
              <a:t>HTML vs. SGML</a:t>
            </a:r>
          </a:p>
          <a:p>
            <a:pPr eaLnBrk="1" hangingPunct="1"/>
            <a:r>
              <a:rPr lang="en-US" altLang="en-US" sz="2000" smtClean="0"/>
              <a:t>HTML versions include:</a:t>
            </a:r>
          </a:p>
          <a:p>
            <a:pPr lvl="1" eaLnBrk="1" hangingPunct="1"/>
            <a:r>
              <a:rPr lang="en-US" altLang="en-US" sz="2000" smtClean="0"/>
              <a:t>HTML 3.2</a:t>
            </a:r>
          </a:p>
          <a:p>
            <a:pPr lvl="1" eaLnBrk="1" hangingPunct="1"/>
            <a:r>
              <a:rPr lang="en-US" altLang="en-US" sz="2000" smtClean="0"/>
              <a:t>HTML 4.01 (the most popular version of HTML)</a:t>
            </a:r>
          </a:p>
          <a:p>
            <a:pPr eaLnBrk="1" hangingPunct="1"/>
            <a:r>
              <a:rPr lang="en-US" altLang="en-US" sz="2000" smtClean="0"/>
              <a:t>HTML 4.01 flavors include:</a:t>
            </a:r>
          </a:p>
          <a:p>
            <a:pPr lvl="1" eaLnBrk="1" hangingPunct="1"/>
            <a:r>
              <a:rPr lang="en-US" altLang="en-US" sz="2000" smtClean="0"/>
              <a:t>4.01 Strict – requires all container tags and does not allow deprecated tags</a:t>
            </a:r>
          </a:p>
          <a:p>
            <a:pPr lvl="1" eaLnBrk="1" hangingPunct="1"/>
            <a:r>
              <a:rPr lang="en-US" altLang="en-US" sz="2000" smtClean="0"/>
              <a:t>4.01 Transitional – allows deprecated tags, not as strict</a:t>
            </a:r>
          </a:p>
          <a:p>
            <a:pPr lvl="1" eaLnBrk="1" hangingPunct="1"/>
            <a:r>
              <a:rPr lang="en-US" altLang="en-US" sz="2000" smtClean="0"/>
              <a:t>4.01 Frameset – for use with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3688</TotalTime>
  <Words>1674</Words>
  <Application>Microsoft Office PowerPoint</Application>
  <PresentationFormat>On-screen Show (4:3)</PresentationFormat>
  <Paragraphs>310</Paragraphs>
  <Slides>37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1: Markup Language and Site Development Essentials</vt:lpstr>
      <vt:lpstr>Lesson 1 Objectives</vt:lpstr>
      <vt:lpstr>Creating Web Pages</vt:lpstr>
      <vt:lpstr>Mobile and Cloud Issues</vt:lpstr>
      <vt:lpstr>Text Editors and  Markup Languages</vt:lpstr>
      <vt:lpstr>Graphical User Interface (GUI) Editors</vt:lpstr>
      <vt:lpstr>Why Learn  Markup Languages? </vt:lpstr>
      <vt:lpstr>History of Markup Languages</vt:lpstr>
      <vt:lpstr>History of  Markup Languages (cont'd)</vt:lpstr>
      <vt:lpstr>History of  Markup Languages (cont'd)</vt:lpstr>
      <vt:lpstr>History of  Markup Languages (cont'd)</vt:lpstr>
      <vt:lpstr>Universal Markup Creation</vt:lpstr>
      <vt:lpstr>The HTML Web Development Trifecta: HTML5, CSS and JavaScript</vt:lpstr>
      <vt:lpstr>Project Management and the Web Development Project Cycle</vt:lpstr>
      <vt:lpstr>Developing Accessible Web Pages </vt:lpstr>
      <vt:lpstr>Developing Accessible Web Pages (cont'd)</vt:lpstr>
      <vt:lpstr>Verifying Web Page Accessibility</vt:lpstr>
      <vt:lpstr>General Web Page  Accessibility Considerations</vt:lpstr>
      <vt:lpstr>Creating and Documenting  an Initial Web Site Plan</vt:lpstr>
      <vt:lpstr>Obtaining Relevant Input  from Stakeholders</vt:lpstr>
      <vt:lpstr>Documenting and  Communicating the Plan</vt:lpstr>
      <vt:lpstr>Communicating the Web Site Plan</vt:lpstr>
      <vt:lpstr>Leading Discussions</vt:lpstr>
      <vt:lpstr>Considering Technical and  Non-Technical Concerns</vt:lpstr>
      <vt:lpstr>Developing the Site</vt:lpstr>
      <vt:lpstr>Testing Pages in  Multiple Browsers</vt:lpstr>
      <vt:lpstr>Managing the Site</vt:lpstr>
      <vt:lpstr>Obtaining Feedback</vt:lpstr>
      <vt:lpstr>Intellectual Property</vt:lpstr>
      <vt:lpstr>Outsourcing</vt:lpstr>
      <vt:lpstr>Hosting and Web Service Providers</vt:lpstr>
      <vt:lpstr>Co-Location, Dedicated Hosting  and Virtual Servers </vt:lpstr>
      <vt:lpstr>Costs of Using a Cloud Service</vt:lpstr>
      <vt:lpstr>Negotiating Web Services  and Communicating Needs</vt:lpstr>
      <vt:lpstr>Information You Need from  Your Service Provider</vt:lpstr>
      <vt:lpstr>The Habitat for Humanity  Web Site</vt:lpstr>
      <vt:lpstr>Lesson 1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Hendrix, Cynthia</cp:lastModifiedBy>
  <cp:revision>530</cp:revision>
  <dcterms:created xsi:type="dcterms:W3CDTF">2001-04-06T20:03:14Z</dcterms:created>
  <dcterms:modified xsi:type="dcterms:W3CDTF">2017-02-24T18:41:36Z</dcterms:modified>
</cp:coreProperties>
</file>